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85" r:id="rId2"/>
    <p:sldId id="257" r:id="rId3"/>
    <p:sldId id="258" r:id="rId4"/>
    <p:sldId id="281" r:id="rId5"/>
    <p:sldId id="282" r:id="rId6"/>
    <p:sldId id="260" r:id="rId7"/>
    <p:sldId id="262" r:id="rId8"/>
    <p:sldId id="283" r:id="rId9"/>
    <p:sldId id="284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80" r:id="rId22"/>
    <p:sldId id="276" r:id="rId23"/>
    <p:sldId id="277" r:id="rId24"/>
    <p:sldId id="278" r:id="rId25"/>
    <p:sldId id="286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1311" autoAdjust="0"/>
  </p:normalViewPr>
  <p:slideViewPr>
    <p:cSldViewPr>
      <p:cViewPr varScale="1">
        <p:scale>
          <a:sx n="67" d="100"/>
          <a:sy n="67" d="100"/>
        </p:scale>
        <p:origin x="-16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2CD09-7437-43A7-BB37-E6E4036714F6}" type="datetimeFigureOut">
              <a:rPr kumimoji="1" lang="ja-JP" altLang="en-US" smtClean="0"/>
              <a:t>2011/6/18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36FA9-19E7-4528-89EA-E967D82BAD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59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CDF2E64B-1AE5-4FC5-BB50-BD984ECABEF4}" type="slidenum">
              <a:rPr lang="en-US" altLang="ja-JP" smtClean="0"/>
              <a:pPr eaLnBrk="1" hangingPunct="1"/>
              <a:t>2</a:t>
            </a:fld>
            <a:endParaRPr lang="en-US" altLang="ja-JP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1400" smtClean="0">
                <a:ea typeface="ＭＳ Ｐ明朝" pitchFamily="18" charset="-128"/>
              </a:rPr>
              <a:t>My talk is about estimating optical properties of layered surfaces using the spider model.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pitchFamily="18" charset="-128"/>
            </a:endParaRPr>
          </a:p>
        </p:txBody>
      </p:sp>
      <p:sp>
        <p:nvSpPr>
          <p:cNvPr id="1228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87BA07EC-BFAB-4AC6-A8DB-F19637DB0B05}" type="slidenum">
              <a:rPr lang="zh-CN" altLang="en-US" smtClean="0"/>
              <a:pPr eaLnBrk="1" hangingPunct="1"/>
              <a:t>19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A74D9529-FF07-4568-AE89-01662B7257A7}" type="slidenum">
              <a:rPr lang="en-US" altLang="ja-JP" smtClean="0"/>
              <a:pPr eaLnBrk="1" hangingPunct="1"/>
              <a:t>24</a:t>
            </a:fld>
            <a:endParaRPr lang="en-US" altLang="ja-JP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1400" smtClean="0">
                <a:ea typeface="ＭＳ Ｐ明朝" pitchFamily="18" charset="-128"/>
              </a:rPr>
              <a:t>Our approach include three key-points.</a:t>
            </a:r>
          </a:p>
          <a:p>
            <a:pPr eaLnBrk="1" hangingPunct="1"/>
            <a:r>
              <a:rPr lang="en-US" altLang="ja-JP" sz="1400" smtClean="0">
                <a:ea typeface="ＭＳ Ｐ明朝" pitchFamily="18" charset="-128"/>
              </a:rPr>
              <a:t>One is a novel physical model “Spider model”.</a:t>
            </a:r>
          </a:p>
          <a:p>
            <a:pPr eaLnBrk="1" hangingPunct="1"/>
            <a:r>
              <a:rPr lang="en-US" altLang="ja-JP" sz="1400" smtClean="0">
                <a:ea typeface="ＭＳ Ｐ明朝" pitchFamily="18" charset="-128"/>
              </a:rPr>
              <a:t>One is to estimate the optical properties using spider model.</a:t>
            </a:r>
          </a:p>
          <a:p>
            <a:pPr eaLnBrk="1" hangingPunct="1"/>
            <a:r>
              <a:rPr lang="en-US" altLang="ja-JP" sz="1400" smtClean="0">
                <a:ea typeface="ＭＳ Ｐ明朝" pitchFamily="18" charset="-128"/>
              </a:rPr>
              <a:t>One is simulation of appearances with various degrees of opacity.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pitchFamily="18" charset="-128"/>
            </a:endParaRPr>
          </a:p>
        </p:txBody>
      </p:sp>
      <p:sp>
        <p:nvSpPr>
          <p:cNvPr id="11366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3EFF0F0D-A105-4199-8D68-141460540D36}" type="slidenum">
              <a:rPr lang="ja-JP" altLang="en-US" smtClean="0"/>
              <a:pPr eaLnBrk="1" hangingPunct="1"/>
              <a:t>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pitchFamily="18" charset="-128"/>
            </a:endParaRPr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16C7F22C-3A9C-4DDE-9213-5037730F0BA2}" type="slidenum">
              <a:rPr lang="zh-CN" altLang="en-US" smtClean="0"/>
              <a:pPr eaLnBrk="1" hangingPunct="1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pitchFamily="18" charset="-128"/>
            </a:endParaRPr>
          </a:p>
        </p:txBody>
      </p:sp>
      <p:sp>
        <p:nvSpPr>
          <p:cNvPr id="11674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0A3B7C49-5DAC-4511-9C70-01B1332CE3D7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pitchFamily="18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248D53ED-7A3C-48C3-81A7-95E4556C4D5B}" type="slidenum">
              <a:rPr lang="zh-CN" altLang="en-US" smtClean="0"/>
              <a:pPr eaLnBrk="1" hangingPunct="1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pitchFamily="18" charset="-128"/>
            </a:endParaRPr>
          </a:p>
        </p:txBody>
      </p:sp>
      <p:sp>
        <p:nvSpPr>
          <p:cNvPr id="1187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08B3FC36-0F88-48B6-B1C9-B17DE71CCD7E}" type="slidenum">
              <a:rPr lang="zh-CN" altLang="en-US" smtClean="0"/>
              <a:pPr eaLnBrk="1" hangingPunct="1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pitchFamily="18" charset="-128"/>
            </a:endParaRPr>
          </a:p>
        </p:txBody>
      </p:sp>
      <p:sp>
        <p:nvSpPr>
          <p:cNvPr id="1198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431B7D31-9A00-42FA-893C-6BBB2BC20002}" type="slidenum">
              <a:rPr lang="zh-CN" altLang="en-US" smtClean="0"/>
              <a:pPr eaLnBrk="1" hangingPunct="1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pitchFamily="18" charset="-128"/>
            </a:endParaRPr>
          </a:p>
        </p:txBody>
      </p:sp>
      <p:sp>
        <p:nvSpPr>
          <p:cNvPr id="1208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A68510A5-F8EA-413D-BBCC-5006ECF63A96}" type="slidenum">
              <a:rPr lang="zh-CN" altLang="en-US" smtClean="0"/>
              <a:pPr eaLnBrk="1" hangingPunct="1"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pitchFamily="18" charset="-128"/>
            </a:endParaRPr>
          </a:p>
        </p:txBody>
      </p:sp>
      <p:sp>
        <p:nvSpPr>
          <p:cNvPr id="1218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6605C110-239B-4665-B5C0-7EE26522E75B}" type="slidenum">
              <a:rPr lang="zh-CN" altLang="en-US" smtClean="0"/>
              <a:pPr eaLnBrk="1" hangingPunct="1"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B0BB54B-98BD-4097-9505-C378823E7D60}" type="datetimeFigureOut">
              <a:rPr kumimoji="1" lang="ja-JP" altLang="en-US" smtClean="0"/>
              <a:t>2011/6/18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8A126A9-C934-4D8A-B846-D5848EF17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B54B-98BD-4097-9505-C378823E7D60}" type="datetimeFigureOut">
              <a:rPr kumimoji="1" lang="ja-JP" altLang="en-US" smtClean="0"/>
              <a:t>2011/6/18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6A9-C934-4D8A-B846-D5848EF17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B54B-98BD-4097-9505-C378823E7D60}" type="datetimeFigureOut">
              <a:rPr kumimoji="1" lang="ja-JP" altLang="en-US" smtClean="0"/>
              <a:t>2011/6/18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6A9-C934-4D8A-B846-D5848EF17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B54B-98BD-4097-9505-C378823E7D60}" type="datetimeFigureOut">
              <a:rPr kumimoji="1" lang="ja-JP" altLang="en-US" smtClean="0"/>
              <a:t>2011/6/18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6A9-C934-4D8A-B846-D5848EF17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B54B-98BD-4097-9505-C378823E7D60}" type="datetimeFigureOut">
              <a:rPr kumimoji="1" lang="ja-JP" altLang="en-US" smtClean="0"/>
              <a:t>2011/6/18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6A9-C934-4D8A-B846-D5848EF17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B54B-98BD-4097-9505-C378823E7D60}" type="datetimeFigureOut">
              <a:rPr kumimoji="1" lang="ja-JP" altLang="en-US" smtClean="0"/>
              <a:t>2011/6/18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6A9-C934-4D8A-B846-D5848EF17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0BB54B-98BD-4097-9505-C378823E7D60}" type="datetimeFigureOut">
              <a:rPr kumimoji="1" lang="ja-JP" altLang="en-US" smtClean="0"/>
              <a:t>2011/6/18</a:t>
            </a:fld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A126A9-C934-4D8A-B846-D5848EF17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B0BB54B-98BD-4097-9505-C378823E7D60}" type="datetimeFigureOut">
              <a:rPr kumimoji="1" lang="ja-JP" altLang="en-US" smtClean="0"/>
              <a:t>2011/6/18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8A126A9-C934-4D8A-B846-D5848EF17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B54B-98BD-4097-9505-C378823E7D60}" type="datetimeFigureOut">
              <a:rPr kumimoji="1" lang="ja-JP" altLang="en-US" smtClean="0"/>
              <a:t>2011/6/18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6A9-C934-4D8A-B846-D5848EF17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B54B-98BD-4097-9505-C378823E7D60}" type="datetimeFigureOut">
              <a:rPr kumimoji="1" lang="ja-JP" altLang="en-US" smtClean="0"/>
              <a:t>2011/6/18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6A9-C934-4D8A-B846-D5848EF17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BB54B-98BD-4097-9505-C378823E7D60}" type="datetimeFigureOut">
              <a:rPr kumimoji="1" lang="ja-JP" altLang="en-US" smtClean="0"/>
              <a:t>2011/6/18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6A9-C934-4D8A-B846-D5848EF17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B0BB54B-98BD-4097-9505-C378823E7D60}" type="datetimeFigureOut">
              <a:rPr kumimoji="1" lang="ja-JP" altLang="en-US" smtClean="0"/>
              <a:t>2011/6/18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8A126A9-C934-4D8A-B846-D5848EF17D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20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dirty="0" smtClean="0"/>
              <a:t>1: </a:t>
            </a:r>
            <a:r>
              <a:rPr lang="en-US" altLang="ja-JP" b="1" dirty="0" smtClean="0"/>
              <a:t>Limited number of materials</a:t>
            </a:r>
            <a:endParaRPr lang="ja-JP" altLang="en-US" dirty="0" smtClean="0"/>
          </a:p>
        </p:txBody>
      </p:sp>
      <p:grpSp>
        <p:nvGrpSpPr>
          <p:cNvPr id="4" name="グループ化 3"/>
          <p:cNvGrpSpPr/>
          <p:nvPr/>
        </p:nvGrpSpPr>
        <p:grpSpPr>
          <a:xfrm>
            <a:off x="4345211" y="4341331"/>
            <a:ext cx="4403502" cy="887894"/>
            <a:chOff x="4345211" y="4341331"/>
            <a:chExt cx="4403502" cy="887894"/>
          </a:xfrm>
        </p:grpSpPr>
        <p:sp>
          <p:nvSpPr>
            <p:cNvPr id="10" name="TextBox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345211" y="4341331"/>
              <a:ext cx="4029227" cy="461665"/>
            </a:xfrm>
            <a:prstGeom prst="rect">
              <a:avLst/>
            </a:prstGeom>
            <a:blipFill rotWithShape="1">
              <a:blip r:embed="rId3"/>
              <a:stretch>
                <a:fillRect b="-1710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ja-JP" altLang="en-US">
                  <a:noFill/>
                </a:rPr>
                <a:t> </a:t>
              </a:r>
            </a:p>
          </p:txBody>
        </p:sp>
        <p:sp>
          <p:nvSpPr>
            <p:cNvPr id="79877" name="TextBox 12"/>
            <p:cNvSpPr txBox="1">
              <a:spLocks noChangeArrowheads="1"/>
            </p:cNvSpPr>
            <p:nvPr/>
          </p:nvSpPr>
          <p:spPr bwMode="auto">
            <a:xfrm>
              <a:off x="6858000" y="4767263"/>
              <a:ext cx="18907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b="1">
                  <a:solidFill>
                    <a:srgbClr val="FF0000"/>
                  </a:solidFill>
                  <a:latin typeface="Calibri" pitchFamily="34" charset="0"/>
                </a:rPr>
                <a:t>Sparse</a:t>
              </a:r>
              <a:r>
                <a:rPr lang="en-US" altLang="ja-JP" sz="2400" b="1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altLang="ja-JP" sz="2400">
                  <a:solidFill>
                    <a:srgbClr val="000000"/>
                  </a:solidFill>
                  <a:latin typeface="Calibri" pitchFamily="34" charset="0"/>
                </a:rPr>
                <a:t>vector</a:t>
              </a:r>
              <a:endParaRPr lang="ja-JP" alt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909067" y="5373688"/>
            <a:ext cx="3407846" cy="1252537"/>
            <a:chOff x="4909067" y="5373688"/>
            <a:chExt cx="3407846" cy="1252537"/>
          </a:xfrm>
        </p:grpSpPr>
        <p:sp>
          <p:nvSpPr>
            <p:cNvPr id="15" name="TextBox 1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909067" y="5812549"/>
              <a:ext cx="2281561" cy="472758"/>
            </a:xfrm>
            <a:prstGeom prst="rect">
              <a:avLst/>
            </a:prstGeom>
            <a:blipFill rotWithShape="1">
              <a:blip r:embed="rId4"/>
              <a:stretch>
                <a:fillRect t="-7792" b="-1298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ja-JP" altLang="en-US">
                  <a:noFill/>
                </a:rPr>
                <a:t> </a:t>
              </a:r>
            </a:p>
          </p:txBody>
        </p:sp>
        <p:sp>
          <p:nvSpPr>
            <p:cNvPr id="79879" name="TextBox 15"/>
            <p:cNvSpPr txBox="1">
              <a:spLocks noChangeArrowheads="1"/>
            </p:cNvSpPr>
            <p:nvPr/>
          </p:nvSpPr>
          <p:spPr bwMode="auto">
            <a:xfrm flipH="1">
              <a:off x="4932363" y="5373688"/>
              <a:ext cx="16319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dirty="0">
                  <a:solidFill>
                    <a:srgbClr val="000000"/>
                  </a:solidFill>
                  <a:latin typeface="Calibri" pitchFamily="34" charset="0"/>
                </a:rPr>
                <a:t>For all pixel (</a:t>
              </a:r>
              <a:r>
                <a:rPr lang="en-US" altLang="ja-JP" dirty="0" err="1">
                  <a:solidFill>
                    <a:srgbClr val="000000"/>
                  </a:solidFill>
                  <a:latin typeface="Calibri" pitchFamily="34" charset="0"/>
                </a:rPr>
                <a:t>i,j</a:t>
              </a:r>
              <a:r>
                <a:rPr lang="en-US" altLang="ja-JP" dirty="0">
                  <a:solidFill>
                    <a:srgbClr val="000000"/>
                  </a:solidFill>
                  <a:latin typeface="Calibri" pitchFamily="34" charset="0"/>
                </a:rPr>
                <a:t>) </a:t>
              </a:r>
              <a:endParaRPr lang="ja-JP" alt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9880" name="TextBox 20"/>
            <p:cNvSpPr txBox="1">
              <a:spLocks noChangeArrowheads="1"/>
            </p:cNvSpPr>
            <p:nvPr/>
          </p:nvSpPr>
          <p:spPr bwMode="auto">
            <a:xfrm>
              <a:off x="6411913" y="6165850"/>
              <a:ext cx="19050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b="1">
                  <a:solidFill>
                    <a:srgbClr val="FF0000"/>
                  </a:solidFill>
                  <a:latin typeface="Calibri" pitchFamily="34" charset="0"/>
                </a:rPr>
                <a:t>Sparse</a:t>
              </a:r>
              <a:r>
                <a:rPr lang="en-US" altLang="ja-JP" sz="2400">
                  <a:solidFill>
                    <a:srgbClr val="000000"/>
                  </a:solidFill>
                  <a:latin typeface="Calibri" pitchFamily="34" charset="0"/>
                </a:rPr>
                <a:t> matrix</a:t>
              </a:r>
              <a:endParaRPr lang="ja-JP" alt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79881" name="Group 284"/>
          <p:cNvGrpSpPr>
            <a:grpSpLocks/>
          </p:cNvGrpSpPr>
          <p:nvPr/>
        </p:nvGrpSpPr>
        <p:grpSpPr bwMode="auto">
          <a:xfrm>
            <a:off x="1403499" y="4997450"/>
            <a:ext cx="1584325" cy="1316038"/>
            <a:chOff x="1895768" y="4984698"/>
            <a:chExt cx="1583935" cy="1314955"/>
          </a:xfrm>
        </p:grpSpPr>
        <p:cxnSp>
          <p:nvCxnSpPr>
            <p:cNvPr id="286" name="Straight Arrow Connector 285"/>
            <p:cNvCxnSpPr/>
            <p:nvPr/>
          </p:nvCxnSpPr>
          <p:spPr>
            <a:xfrm>
              <a:off x="1981472" y="6101378"/>
              <a:ext cx="1364914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rot="5400000" flipH="1" flipV="1">
              <a:off x="1554067" y="5716726"/>
              <a:ext cx="111033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1895768" y="5531935"/>
              <a:ext cx="811012" cy="7677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Cube 288"/>
            <p:cNvSpPr/>
            <p:nvPr/>
          </p:nvSpPr>
          <p:spPr>
            <a:xfrm>
              <a:off x="2365552" y="4992629"/>
              <a:ext cx="1066537" cy="1023094"/>
            </a:xfrm>
            <a:prstGeom prst="cub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0102" name="Group 29"/>
            <p:cNvGrpSpPr>
              <a:grpSpLocks/>
            </p:cNvGrpSpPr>
            <p:nvPr/>
          </p:nvGrpSpPr>
          <p:grpSpPr bwMode="auto">
            <a:xfrm>
              <a:off x="2370230" y="5248062"/>
              <a:ext cx="810768" cy="768096"/>
              <a:chOff x="1143000" y="3581400"/>
              <a:chExt cx="1447800" cy="1295400"/>
            </a:xfrm>
          </p:grpSpPr>
          <p:cxnSp>
            <p:nvCxnSpPr>
              <p:cNvPr id="340" name="Straight Connector 339"/>
              <p:cNvCxnSpPr/>
              <p:nvPr/>
            </p:nvCxnSpPr>
            <p:spPr>
              <a:xfrm rot="5400000">
                <a:off x="736669" y="4228686"/>
                <a:ext cx="129476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5400000">
                <a:off x="977568" y="4228686"/>
                <a:ext cx="129476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5400000">
                <a:off x="1221303" y="4228686"/>
                <a:ext cx="129476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>
                <a:off x="1462204" y="4228686"/>
                <a:ext cx="129476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5400000">
                <a:off x="1944005" y="4228686"/>
                <a:ext cx="129476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5400000">
                <a:off x="495768" y="4228686"/>
                <a:ext cx="129476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>
                <a:off x="1703104" y="4228686"/>
                <a:ext cx="129476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103" name="Group 71"/>
            <p:cNvGrpSpPr>
              <a:grpSpLocks/>
            </p:cNvGrpSpPr>
            <p:nvPr/>
          </p:nvGrpSpPr>
          <p:grpSpPr bwMode="auto">
            <a:xfrm>
              <a:off x="3138327" y="5125116"/>
              <a:ext cx="341376" cy="768096"/>
              <a:chOff x="3429000" y="3886200"/>
              <a:chExt cx="1425918" cy="1371600"/>
            </a:xfrm>
          </p:grpSpPr>
          <p:cxnSp>
            <p:nvCxnSpPr>
              <p:cNvPr id="333" name="Straight Connector 332"/>
              <p:cNvCxnSpPr/>
              <p:nvPr/>
            </p:nvCxnSpPr>
            <p:spPr>
              <a:xfrm rot="18900000">
                <a:off x="3429614" y="4116976"/>
                <a:ext cx="14253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rot="18900000">
                <a:off x="3429614" y="4343575"/>
                <a:ext cx="14253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rot="18900000">
                <a:off x="3429614" y="4573007"/>
                <a:ext cx="14253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 rot="18900000">
                <a:off x="3429614" y="4802438"/>
                <a:ext cx="14253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rot="18900000">
                <a:off x="3429614" y="5258469"/>
                <a:ext cx="14253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8900000">
                <a:off x="3429614" y="3887545"/>
                <a:ext cx="14253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8900000">
                <a:off x="3429614" y="5029037"/>
                <a:ext cx="14253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104" name="Group 291"/>
            <p:cNvGrpSpPr>
              <a:grpSpLocks/>
            </p:cNvGrpSpPr>
            <p:nvPr/>
          </p:nvGrpSpPr>
          <p:grpSpPr bwMode="auto">
            <a:xfrm rot="5400000">
              <a:off x="2385439" y="5232853"/>
              <a:ext cx="768096" cy="798514"/>
              <a:chOff x="1143000" y="3581400"/>
              <a:chExt cx="1447800" cy="1295400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rot="5400000">
                <a:off x="737534" y="4229126"/>
                <a:ext cx="12950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5400000">
                <a:off x="976721" y="4229126"/>
                <a:ext cx="12950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5400000">
                <a:off x="1218898" y="4229126"/>
                <a:ext cx="12950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>
                <a:off x="1461077" y="4229126"/>
                <a:ext cx="12950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5400000">
                <a:off x="1942441" y="4229126"/>
                <a:ext cx="12950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5400000">
                <a:off x="495355" y="4229126"/>
                <a:ext cx="12950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>
                <a:off x="1700265" y="4229126"/>
                <a:ext cx="12950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105" name="Group 370"/>
            <p:cNvGrpSpPr>
              <a:grpSpLocks/>
            </p:cNvGrpSpPr>
            <p:nvPr/>
          </p:nvGrpSpPr>
          <p:grpSpPr bwMode="auto">
            <a:xfrm>
              <a:off x="2365160" y="4994522"/>
              <a:ext cx="1054547" cy="261101"/>
              <a:chOff x="5791200" y="3267548"/>
              <a:chExt cx="1883118" cy="466253"/>
            </a:xfrm>
          </p:grpSpPr>
          <p:cxnSp>
            <p:nvCxnSpPr>
              <p:cNvPr id="319" name="Straight Connector 318"/>
              <p:cNvCxnSpPr/>
              <p:nvPr/>
            </p:nvCxnSpPr>
            <p:spPr>
              <a:xfrm rot="10800000">
                <a:off x="6194345" y="3346310"/>
                <a:ext cx="142556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rot="10800000">
                <a:off x="6095150" y="3422788"/>
                <a:ext cx="1425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rot="10800000">
                <a:off x="6021463" y="3502098"/>
                <a:ext cx="14227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 rot="10800000">
                <a:off x="5944942" y="3578575"/>
                <a:ext cx="142556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 rot="10800000">
                <a:off x="5791900" y="3734363"/>
                <a:ext cx="142556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10800000">
                <a:off x="6248192" y="3267000"/>
                <a:ext cx="1425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0800000">
                <a:off x="5868420" y="3657885"/>
                <a:ext cx="142556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106" name="Group 293"/>
            <p:cNvGrpSpPr>
              <a:grpSpLocks/>
            </p:cNvGrpSpPr>
            <p:nvPr/>
          </p:nvGrpSpPr>
          <p:grpSpPr bwMode="auto">
            <a:xfrm>
              <a:off x="3215222" y="5045862"/>
              <a:ext cx="174068" cy="941246"/>
              <a:chOff x="8415437" y="1358400"/>
              <a:chExt cx="248668" cy="1344637"/>
            </a:xfrm>
          </p:grpSpPr>
          <p:cxnSp>
            <p:nvCxnSpPr>
              <p:cNvPr id="314" name="Straight Connector 313"/>
              <p:cNvCxnSpPr/>
              <p:nvPr/>
            </p:nvCxnSpPr>
            <p:spPr>
              <a:xfrm rot="16200000" flipH="1">
                <a:off x="8109994" y="1913433"/>
                <a:ext cx="11080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rot="16200000" flipH="1">
                <a:off x="8046510" y="1972349"/>
                <a:ext cx="11080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rot="16200000" flipH="1">
                <a:off x="7985294" y="2031264"/>
                <a:ext cx="11080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16200000" flipH="1">
                <a:off x="7860592" y="2149096"/>
                <a:ext cx="11080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rot="16200000" flipH="1">
                <a:off x="7921810" y="2090180"/>
                <a:ext cx="11080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107" name="Group 294"/>
            <p:cNvGrpSpPr>
              <a:grpSpLocks/>
            </p:cNvGrpSpPr>
            <p:nvPr/>
          </p:nvGrpSpPr>
          <p:grpSpPr bwMode="auto">
            <a:xfrm>
              <a:off x="2376836" y="5019382"/>
              <a:ext cx="1024129" cy="217585"/>
              <a:chOff x="6896243" y="1190124"/>
              <a:chExt cx="1463041" cy="310835"/>
            </a:xfrm>
          </p:grpSpPr>
          <p:cxnSp>
            <p:nvCxnSpPr>
              <p:cNvPr id="308" name="Straight Connector 307"/>
              <p:cNvCxnSpPr/>
              <p:nvPr/>
            </p:nvCxnSpPr>
            <p:spPr>
              <a:xfrm rot="10800000">
                <a:off x="7217951" y="1190427"/>
                <a:ext cx="11404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10800000">
                <a:off x="7138596" y="1251609"/>
                <a:ext cx="11404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0800000">
                <a:off x="7079646" y="1315057"/>
                <a:ext cx="11404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0800000">
                <a:off x="7018429" y="1376238"/>
                <a:ext cx="11404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10800000">
                <a:off x="6895994" y="1500868"/>
                <a:ext cx="11404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6957212" y="1439685"/>
                <a:ext cx="11404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108" name="Group 295"/>
            <p:cNvGrpSpPr>
              <a:grpSpLocks/>
            </p:cNvGrpSpPr>
            <p:nvPr/>
          </p:nvGrpSpPr>
          <p:grpSpPr bwMode="auto">
            <a:xfrm>
              <a:off x="3189708" y="5059286"/>
              <a:ext cx="174068" cy="941246"/>
              <a:chOff x="8415437" y="1358400"/>
              <a:chExt cx="248668" cy="134463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16200000" flipH="1">
                <a:off x="8110166" y="1912384"/>
                <a:ext cx="11080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16200000" flipH="1">
                <a:off x="8046681" y="1971300"/>
                <a:ext cx="11080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7985465" y="2030215"/>
                <a:ext cx="11080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16200000" flipH="1">
                <a:off x="7860763" y="2148047"/>
                <a:ext cx="11080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7921981" y="2089131"/>
                <a:ext cx="11080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7" name="Straight Connector 296"/>
            <p:cNvCxnSpPr/>
            <p:nvPr/>
          </p:nvCxnSpPr>
          <p:spPr>
            <a:xfrm>
              <a:off x="3406696" y="5019594"/>
              <a:ext cx="0" cy="762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V="1">
              <a:off x="3043247" y="4989457"/>
              <a:ext cx="272983" cy="261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V="1">
              <a:off x="2898821" y="4986285"/>
              <a:ext cx="274569" cy="261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V="1">
              <a:off x="2768678" y="4984698"/>
              <a:ext cx="274569" cy="261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V="1">
              <a:off x="2638535" y="4986285"/>
              <a:ext cx="274569" cy="260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V="1">
              <a:off x="2508392" y="4984698"/>
              <a:ext cx="274569" cy="2617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7" name="TextBox 346"/>
          <p:cNvSpPr txBox="1"/>
          <p:nvPr/>
        </p:nvSpPr>
        <p:spPr>
          <a:xfrm>
            <a:off x="2771800" y="4145541"/>
            <a:ext cx="15732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</a:rPr>
              <a:t>W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</a:rPr>
              <a:t>Image width)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319088" y="2965450"/>
            <a:ext cx="16351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</a:rPr>
              <a:t>H (Image height)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1574800" y="3778250"/>
            <a:ext cx="204788" cy="2587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S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26" name="TextBox 4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17276" y="4377033"/>
            <a:ext cx="388323" cy="328103"/>
          </a:xfrm>
          <a:prstGeom prst="rect">
            <a:avLst/>
          </a:prstGeom>
          <a:blipFill rotWithShape="1">
            <a:blip r:embed="rId5"/>
            <a:stretch>
              <a:fillRect l="-3175" r="-3175" b="-33333"/>
            </a:stretch>
          </a:blipFill>
        </p:spPr>
        <p:txBody>
          <a:bodyPr/>
          <a:lstStyle/>
          <a:p>
            <a:pPr>
              <a:defRPr/>
            </a:pPr>
            <a:r>
              <a:rPr lang="ja-JP" altLang="en-US">
                <a:noFill/>
              </a:rPr>
              <a:t> </a:t>
            </a:r>
          </a:p>
        </p:txBody>
      </p:sp>
      <p:grpSp>
        <p:nvGrpSpPr>
          <p:cNvPr id="79888" name="Group 427"/>
          <p:cNvGrpSpPr>
            <a:grpSpLocks/>
          </p:cNvGrpSpPr>
          <p:nvPr/>
        </p:nvGrpSpPr>
        <p:grpSpPr bwMode="auto">
          <a:xfrm>
            <a:off x="1379538" y="3198813"/>
            <a:ext cx="1586387" cy="1306512"/>
            <a:chOff x="1263488" y="3198285"/>
            <a:chExt cx="1587586" cy="1307623"/>
          </a:xfrm>
        </p:grpSpPr>
        <p:cxnSp>
          <p:nvCxnSpPr>
            <p:cNvPr id="429" name="Straight Arrow Connector 428"/>
            <p:cNvCxnSpPr/>
            <p:nvPr/>
          </p:nvCxnSpPr>
          <p:spPr>
            <a:xfrm>
              <a:off x="1349278" y="4307302"/>
              <a:ext cx="136469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Arrow Connector 429"/>
            <p:cNvCxnSpPr/>
            <p:nvPr/>
          </p:nvCxnSpPr>
          <p:spPr>
            <a:xfrm rot="5400000" flipH="1" flipV="1">
              <a:off x="921865" y="3922801"/>
              <a:ext cx="111060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Arrow Connector 430"/>
            <p:cNvCxnSpPr/>
            <p:nvPr/>
          </p:nvCxnSpPr>
          <p:spPr>
            <a:xfrm flipV="1">
              <a:off x="1263488" y="3738494"/>
              <a:ext cx="810237" cy="7674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2" name="Cube 431"/>
            <p:cNvSpPr/>
            <p:nvPr/>
          </p:nvSpPr>
          <p:spPr>
            <a:xfrm>
              <a:off x="1732154" y="3198285"/>
              <a:ext cx="1067606" cy="1024808"/>
            </a:xfrm>
            <a:prstGeom prst="cub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9935" name="Group 93"/>
            <p:cNvGrpSpPr>
              <a:grpSpLocks/>
            </p:cNvGrpSpPr>
            <p:nvPr/>
          </p:nvGrpSpPr>
          <p:grpSpPr bwMode="auto">
            <a:xfrm>
              <a:off x="1737950" y="3454317"/>
              <a:ext cx="810768" cy="768096"/>
              <a:chOff x="4114800" y="3657600"/>
              <a:chExt cx="1447800" cy="1371600"/>
            </a:xfrm>
          </p:grpSpPr>
          <p:grpSp>
            <p:nvGrpSpPr>
              <p:cNvPr id="80009" name="Group 29"/>
              <p:cNvGrpSpPr>
                <a:grpSpLocks/>
              </p:cNvGrpSpPr>
              <p:nvPr/>
            </p:nvGrpSpPr>
            <p:grpSpPr bwMode="auto">
              <a:xfrm>
                <a:off x="4114800" y="3657600"/>
                <a:ext cx="1447800" cy="1371600"/>
                <a:chOff x="1143000" y="3581400"/>
                <a:chExt cx="1447800" cy="1295400"/>
              </a:xfrm>
            </p:grpSpPr>
            <p:cxnSp>
              <p:nvCxnSpPr>
                <p:cNvPr id="514" name="Straight Connector 13"/>
                <p:cNvCxnSpPr/>
                <p:nvPr/>
              </p:nvCxnSpPr>
              <p:spPr>
                <a:xfrm rot="5400000">
                  <a:off x="736674" y="4229482"/>
                  <a:ext cx="12969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/>
                <p:nvPr/>
              </p:nvCxnSpPr>
              <p:spPr>
                <a:xfrm rot="5400000">
                  <a:off x="977815" y="4229482"/>
                  <a:ext cx="12969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Straight Connector 515"/>
                <p:cNvCxnSpPr/>
                <p:nvPr/>
              </p:nvCxnSpPr>
              <p:spPr>
                <a:xfrm rot="5400000">
                  <a:off x="1218958" y="4229482"/>
                  <a:ext cx="12969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516"/>
                <p:cNvCxnSpPr/>
                <p:nvPr/>
              </p:nvCxnSpPr>
              <p:spPr>
                <a:xfrm rot="5400000">
                  <a:off x="1460099" y="4229482"/>
                  <a:ext cx="12969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Straight Connector 517"/>
                <p:cNvCxnSpPr/>
                <p:nvPr/>
              </p:nvCxnSpPr>
              <p:spPr>
                <a:xfrm rot="5400000">
                  <a:off x="1942383" y="4229482"/>
                  <a:ext cx="12969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 rot="5400000">
                  <a:off x="495532" y="4229482"/>
                  <a:ext cx="12969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Straight Connector 519"/>
                <p:cNvCxnSpPr/>
                <p:nvPr/>
              </p:nvCxnSpPr>
              <p:spPr>
                <a:xfrm rot="5400000">
                  <a:off x="1701242" y="4229482"/>
                  <a:ext cx="129693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8" name="Straight Connector 507"/>
              <p:cNvCxnSpPr/>
              <p:nvPr/>
            </p:nvCxnSpPr>
            <p:spPr>
              <a:xfrm rot="5400000">
                <a:off x="3792318" y="4343805"/>
                <a:ext cx="13732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/>
              <p:cNvCxnSpPr/>
              <p:nvPr/>
            </p:nvCxnSpPr>
            <p:spPr>
              <a:xfrm rot="5400000">
                <a:off x="4033461" y="4343805"/>
                <a:ext cx="13732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/>
              <p:cNvCxnSpPr/>
              <p:nvPr/>
            </p:nvCxnSpPr>
            <p:spPr>
              <a:xfrm rot="5400000">
                <a:off x="4274602" y="4343805"/>
                <a:ext cx="13732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/>
              <p:cNvCxnSpPr/>
              <p:nvPr/>
            </p:nvCxnSpPr>
            <p:spPr>
              <a:xfrm rot="5400000">
                <a:off x="4515744" y="4343805"/>
                <a:ext cx="13732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>
                <a:off x="3551177" y="4343805"/>
                <a:ext cx="13732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5400000">
                <a:off x="4756885" y="4343805"/>
                <a:ext cx="137322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936" name="Group 433"/>
            <p:cNvGrpSpPr>
              <a:grpSpLocks/>
            </p:cNvGrpSpPr>
            <p:nvPr/>
          </p:nvGrpSpPr>
          <p:grpSpPr bwMode="auto">
            <a:xfrm>
              <a:off x="1730874" y="3458648"/>
              <a:ext cx="800100" cy="763765"/>
              <a:chOff x="2514600" y="5020147"/>
              <a:chExt cx="1143000" cy="1091093"/>
            </a:xfrm>
          </p:grpSpPr>
          <p:cxnSp>
            <p:nvCxnSpPr>
              <p:cNvPr id="494" name="Straight Connector 493"/>
              <p:cNvCxnSpPr/>
              <p:nvPr/>
            </p:nvCxnSpPr>
            <p:spPr>
              <a:xfrm rot="10800000">
                <a:off x="2514160" y="5202027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 rot="10800000">
                <a:off x="2514160" y="5383610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>
              <a:xfrm rot="10800000">
                <a:off x="2514160" y="5565193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/>
              <p:nvPr/>
            </p:nvCxnSpPr>
            <p:spPr>
              <a:xfrm rot="10800000">
                <a:off x="2514160" y="5749045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10800000">
                <a:off x="2514160" y="6112211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0800000">
                <a:off x="2514160" y="5020444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10800000">
                <a:off x="2514160" y="5930628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0800000">
                <a:off x="2516429" y="5111236"/>
                <a:ext cx="1141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516429" y="5292819"/>
                <a:ext cx="1141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10800000">
                <a:off x="2516429" y="5474402"/>
                <a:ext cx="1141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0800000">
                <a:off x="2516429" y="5658254"/>
                <a:ext cx="1141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0800000">
                <a:off x="2516429" y="6021419"/>
                <a:ext cx="1141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10800000">
                <a:off x="2516429" y="5839836"/>
                <a:ext cx="1141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937" name="Group 111"/>
            <p:cNvGrpSpPr>
              <a:grpSpLocks/>
            </p:cNvGrpSpPr>
            <p:nvPr/>
          </p:nvGrpSpPr>
          <p:grpSpPr bwMode="auto">
            <a:xfrm>
              <a:off x="1699268" y="3322216"/>
              <a:ext cx="1151806" cy="921"/>
              <a:chOff x="1150126" y="3348715"/>
              <a:chExt cx="2056798" cy="921"/>
            </a:xfrm>
          </p:grpSpPr>
          <p:grpSp>
            <p:nvGrpSpPr>
              <p:cNvPr id="79982" name="Group 80"/>
              <p:cNvGrpSpPr>
                <a:grpSpLocks/>
              </p:cNvGrpSpPr>
              <p:nvPr/>
            </p:nvGrpSpPr>
            <p:grpSpPr bwMode="auto">
              <a:xfrm>
                <a:off x="1150126" y="3348715"/>
                <a:ext cx="2056798" cy="921"/>
                <a:chOff x="1222306" y="3285588"/>
                <a:chExt cx="2056798" cy="921"/>
              </a:xfrm>
            </p:grpSpPr>
            <p:cxnSp>
              <p:nvCxnSpPr>
                <p:cNvPr id="487" name="Straight Connector 486"/>
                <p:cNvCxnSpPr/>
                <p:nvPr/>
              </p:nvCxnSpPr>
              <p:spPr>
                <a:xfrm rot="18900000">
                  <a:off x="1222306" y="3285589"/>
                  <a:ext cx="6099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Straight Connector 487"/>
                <p:cNvCxnSpPr/>
                <p:nvPr/>
              </p:nvCxnSpPr>
              <p:spPr>
                <a:xfrm rot="18900000">
                  <a:off x="1463449" y="3285589"/>
                  <a:ext cx="6099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Straight Connector 488"/>
                <p:cNvCxnSpPr/>
                <p:nvPr/>
              </p:nvCxnSpPr>
              <p:spPr>
                <a:xfrm rot="18900000">
                  <a:off x="1704590" y="3285588"/>
                  <a:ext cx="6099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Straight Connector 489"/>
                <p:cNvCxnSpPr/>
                <p:nvPr/>
              </p:nvCxnSpPr>
              <p:spPr>
                <a:xfrm rot="18900000">
                  <a:off x="1945732" y="3285588"/>
                  <a:ext cx="6099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Connector 490"/>
                <p:cNvCxnSpPr/>
                <p:nvPr/>
              </p:nvCxnSpPr>
              <p:spPr>
                <a:xfrm rot="18900000">
                  <a:off x="2428015" y="3285588"/>
                  <a:ext cx="6099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/>
                <p:cNvCxnSpPr/>
                <p:nvPr/>
              </p:nvCxnSpPr>
              <p:spPr>
                <a:xfrm rot="18900000">
                  <a:off x="2669155" y="3286509"/>
                  <a:ext cx="60994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/>
                <p:cNvCxnSpPr/>
                <p:nvPr/>
              </p:nvCxnSpPr>
              <p:spPr>
                <a:xfrm rot="18900000">
                  <a:off x="2186874" y="3285588"/>
                  <a:ext cx="6099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1" name="Straight Connector 480"/>
              <p:cNvCxnSpPr/>
              <p:nvPr/>
            </p:nvCxnSpPr>
            <p:spPr>
              <a:xfrm rot="18900000">
                <a:off x="1274952" y="3348716"/>
                <a:ext cx="6099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/>
              <p:cNvCxnSpPr/>
              <p:nvPr/>
            </p:nvCxnSpPr>
            <p:spPr>
              <a:xfrm rot="18900000">
                <a:off x="1516095" y="3348716"/>
                <a:ext cx="6099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 rot="18900000">
                <a:off x="1757236" y="3348715"/>
                <a:ext cx="6099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18900000">
                <a:off x="1998379" y="3348715"/>
                <a:ext cx="6099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/>
              <p:nvPr/>
            </p:nvCxnSpPr>
            <p:spPr>
              <a:xfrm rot="18900000">
                <a:off x="2480663" y="3348715"/>
                <a:ext cx="6099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/>
              <p:nvPr/>
            </p:nvCxnSpPr>
            <p:spPr>
              <a:xfrm rot="18900000">
                <a:off x="2239520" y="3348715"/>
                <a:ext cx="6099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938" name="Group 120"/>
            <p:cNvGrpSpPr>
              <a:grpSpLocks/>
            </p:cNvGrpSpPr>
            <p:nvPr/>
          </p:nvGrpSpPr>
          <p:grpSpPr bwMode="auto">
            <a:xfrm>
              <a:off x="2503090" y="3331371"/>
              <a:ext cx="344331" cy="768096"/>
              <a:chOff x="2585523" y="3361853"/>
              <a:chExt cx="614877" cy="1371600"/>
            </a:xfrm>
          </p:grpSpPr>
          <p:grpSp>
            <p:nvGrpSpPr>
              <p:cNvPr id="79968" name="Group 71"/>
              <p:cNvGrpSpPr>
                <a:grpSpLocks/>
              </p:cNvGrpSpPr>
              <p:nvPr/>
            </p:nvGrpSpPr>
            <p:grpSpPr bwMode="auto">
              <a:xfrm>
                <a:off x="2590800" y="3361853"/>
                <a:ext cx="609600" cy="1371600"/>
                <a:chOff x="3429000" y="3886200"/>
                <a:chExt cx="1425918" cy="1371600"/>
              </a:xfrm>
            </p:grpSpPr>
            <p:cxnSp>
              <p:nvCxnSpPr>
                <p:cNvPr id="473" name="Straight Connector 472"/>
                <p:cNvCxnSpPr/>
                <p:nvPr/>
              </p:nvCxnSpPr>
              <p:spPr>
                <a:xfrm rot="-2700000">
                  <a:off x="3428189" y="4116689"/>
                  <a:ext cx="142672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473"/>
                <p:cNvCxnSpPr/>
                <p:nvPr/>
              </p:nvCxnSpPr>
              <p:spPr>
                <a:xfrm rot="-2700000">
                  <a:off x="3428189" y="4343667"/>
                  <a:ext cx="142672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/>
                <p:cNvCxnSpPr/>
                <p:nvPr/>
              </p:nvCxnSpPr>
              <p:spPr>
                <a:xfrm rot="-2700000">
                  <a:off x="3428189" y="4573484"/>
                  <a:ext cx="142672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/>
                <p:cNvCxnSpPr/>
                <p:nvPr/>
              </p:nvCxnSpPr>
              <p:spPr>
                <a:xfrm rot="-2700000">
                  <a:off x="3428189" y="4800463"/>
                  <a:ext cx="142672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476"/>
                <p:cNvCxnSpPr/>
                <p:nvPr/>
              </p:nvCxnSpPr>
              <p:spPr>
                <a:xfrm rot="-2700000">
                  <a:off x="3428189" y="5257257"/>
                  <a:ext cx="142672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/>
                <p:cNvCxnSpPr/>
                <p:nvPr/>
              </p:nvCxnSpPr>
              <p:spPr>
                <a:xfrm rot="-2700000">
                  <a:off x="3428189" y="3886874"/>
                  <a:ext cx="142672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 rot="-2700000">
                  <a:off x="3428189" y="5030278"/>
                  <a:ext cx="142672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7" name="Straight Connector 466"/>
              <p:cNvCxnSpPr/>
              <p:nvPr/>
            </p:nvCxnSpPr>
            <p:spPr>
              <a:xfrm rot="18900000">
                <a:off x="2584780" y="3702995"/>
                <a:ext cx="6099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/>
              <p:cNvCxnSpPr/>
              <p:nvPr/>
            </p:nvCxnSpPr>
            <p:spPr>
              <a:xfrm rot="18900000">
                <a:off x="2584780" y="3932810"/>
                <a:ext cx="6099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18900000">
                <a:off x="2584780" y="4159789"/>
                <a:ext cx="6099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8900000">
                <a:off x="2584780" y="4389605"/>
                <a:ext cx="6099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18900000">
                <a:off x="2584780" y="3476016"/>
                <a:ext cx="6099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8900000">
                <a:off x="2584780" y="4616584"/>
                <a:ext cx="6099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939" name="Group 371"/>
            <p:cNvGrpSpPr>
              <a:grpSpLocks/>
            </p:cNvGrpSpPr>
            <p:nvPr/>
          </p:nvGrpSpPr>
          <p:grpSpPr bwMode="auto">
            <a:xfrm rot="5400000" flipH="1">
              <a:off x="2168472" y="3579798"/>
              <a:ext cx="1024128" cy="261101"/>
              <a:chOff x="5791200" y="3267548"/>
              <a:chExt cx="1883118" cy="466253"/>
            </a:xfrm>
          </p:grpSpPr>
          <p:cxnSp>
            <p:nvCxnSpPr>
              <p:cNvPr id="459" name="Straight Connector 458"/>
              <p:cNvCxnSpPr/>
              <p:nvPr/>
            </p:nvCxnSpPr>
            <p:spPr>
              <a:xfrm rot="10800000">
                <a:off x="6193118" y="3344513"/>
                <a:ext cx="14256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10800000">
                <a:off x="6093786" y="3423949"/>
                <a:ext cx="14286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0800000">
                <a:off x="6017827" y="3500547"/>
                <a:ext cx="14286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0800000">
                <a:off x="5941868" y="3577146"/>
                <a:ext cx="14286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10800000">
                <a:off x="5789950" y="3733177"/>
                <a:ext cx="14256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6248625" y="3267914"/>
                <a:ext cx="14256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 rot="10800000">
                <a:off x="5865909" y="3656581"/>
                <a:ext cx="14286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940" name="Group 370"/>
            <p:cNvGrpSpPr>
              <a:grpSpLocks/>
            </p:cNvGrpSpPr>
            <p:nvPr/>
          </p:nvGrpSpPr>
          <p:grpSpPr bwMode="auto">
            <a:xfrm>
              <a:off x="1724116" y="3198285"/>
              <a:ext cx="1054547" cy="261101"/>
              <a:chOff x="5791200" y="3267548"/>
              <a:chExt cx="1883118" cy="466253"/>
            </a:xfrm>
          </p:grpSpPr>
          <p:cxnSp>
            <p:nvCxnSpPr>
              <p:cNvPr id="452" name="Straight Connector 451"/>
              <p:cNvCxnSpPr/>
              <p:nvPr/>
            </p:nvCxnSpPr>
            <p:spPr>
              <a:xfrm rot="10800000">
                <a:off x="6194218" y="3344153"/>
                <a:ext cx="14269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/>
              <p:cNvCxnSpPr/>
              <p:nvPr/>
            </p:nvCxnSpPr>
            <p:spPr>
              <a:xfrm rot="10800000">
                <a:off x="6094924" y="3423595"/>
                <a:ext cx="14269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/>
              <p:nvPr/>
            </p:nvCxnSpPr>
            <p:spPr>
              <a:xfrm rot="10800000">
                <a:off x="6021163" y="3500202"/>
                <a:ext cx="14241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10800000">
                <a:off x="5944566" y="3576806"/>
                <a:ext cx="14269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0800000">
                <a:off x="5791370" y="3732856"/>
                <a:ext cx="14269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10800000">
                <a:off x="6248119" y="3267548"/>
                <a:ext cx="14269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0800000">
                <a:off x="5867967" y="3656249"/>
                <a:ext cx="14269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941" name="Group 438"/>
            <p:cNvGrpSpPr>
              <a:grpSpLocks/>
            </p:cNvGrpSpPr>
            <p:nvPr/>
          </p:nvGrpSpPr>
          <p:grpSpPr bwMode="auto">
            <a:xfrm>
              <a:off x="1754537" y="3216205"/>
              <a:ext cx="1024129" cy="217585"/>
              <a:chOff x="6896243" y="1190124"/>
              <a:chExt cx="1463041" cy="310835"/>
            </a:xfrm>
          </p:grpSpPr>
          <p:cxnSp>
            <p:nvCxnSpPr>
              <p:cNvPr id="446" name="Straight Connector 445"/>
              <p:cNvCxnSpPr/>
              <p:nvPr/>
            </p:nvCxnSpPr>
            <p:spPr>
              <a:xfrm rot="10800000">
                <a:off x="7218320" y="1189491"/>
                <a:ext cx="1141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/>
              <p:nvPr/>
            </p:nvCxnSpPr>
            <p:spPr>
              <a:xfrm rot="10800000">
                <a:off x="7138886" y="1250775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 rot="10800000">
                <a:off x="7079877" y="1314329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 rot="10800000">
                <a:off x="7018598" y="1375613"/>
                <a:ext cx="1141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6896041" y="1500451"/>
                <a:ext cx="1141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 rot="10800000">
                <a:off x="6957321" y="1439167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942" name="Group 439"/>
            <p:cNvGrpSpPr>
              <a:grpSpLocks/>
            </p:cNvGrpSpPr>
            <p:nvPr/>
          </p:nvGrpSpPr>
          <p:grpSpPr bwMode="auto">
            <a:xfrm>
              <a:off x="2569962" y="3251689"/>
              <a:ext cx="174068" cy="941246"/>
              <a:chOff x="8415437" y="1358400"/>
              <a:chExt cx="248668" cy="1344637"/>
            </a:xfrm>
          </p:grpSpPr>
          <p:cxnSp>
            <p:nvCxnSpPr>
              <p:cNvPr id="441" name="Straight Connector 440"/>
              <p:cNvCxnSpPr/>
              <p:nvPr/>
            </p:nvCxnSpPr>
            <p:spPr>
              <a:xfrm rot="16200000" flipH="1">
                <a:off x="8110456" y="1913109"/>
                <a:ext cx="11076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16200000" flipH="1">
                <a:off x="8046908" y="1972123"/>
                <a:ext cx="11076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7985629" y="2031137"/>
                <a:ext cx="11076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7860804" y="2149166"/>
                <a:ext cx="11076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16200000" flipH="1">
                <a:off x="7922082" y="2090152"/>
                <a:ext cx="110765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2" name="Group 521"/>
          <p:cNvGrpSpPr>
            <a:grpSpLocks/>
          </p:cNvGrpSpPr>
          <p:nvPr/>
        </p:nvGrpSpPr>
        <p:grpSpPr bwMode="auto">
          <a:xfrm>
            <a:off x="1798638" y="3508375"/>
            <a:ext cx="784225" cy="676275"/>
            <a:chOff x="3574628" y="3303240"/>
            <a:chExt cx="784308" cy="675532"/>
          </a:xfrm>
        </p:grpSpPr>
        <p:sp>
          <p:nvSpPr>
            <p:cNvPr id="523" name="Isosceles Triangle 522"/>
            <p:cNvSpPr/>
            <p:nvPr/>
          </p:nvSpPr>
          <p:spPr>
            <a:xfrm rot="20119280">
              <a:off x="3574628" y="3537932"/>
              <a:ext cx="431846" cy="39961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24" name="Rectangle 523"/>
            <p:cNvSpPr/>
            <p:nvPr/>
          </p:nvSpPr>
          <p:spPr>
            <a:xfrm rot="1124190">
              <a:off x="3903275" y="3303240"/>
              <a:ext cx="242914" cy="3774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25" name="Oval 524"/>
            <p:cNvSpPr/>
            <p:nvPr/>
          </p:nvSpPr>
          <p:spPr>
            <a:xfrm>
              <a:off x="4069980" y="3639420"/>
              <a:ext cx="288956" cy="33935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1" name="Group 260"/>
          <p:cNvGrpSpPr>
            <a:grpSpLocks/>
          </p:cNvGrpSpPr>
          <p:nvPr/>
        </p:nvGrpSpPr>
        <p:grpSpPr bwMode="auto">
          <a:xfrm>
            <a:off x="1879749" y="5272088"/>
            <a:ext cx="806450" cy="755650"/>
            <a:chOff x="848093" y="5267433"/>
            <a:chExt cx="806417" cy="756343"/>
          </a:xfrm>
        </p:grpSpPr>
        <p:sp>
          <p:nvSpPr>
            <p:cNvPr id="262" name="Rectangle 261"/>
            <p:cNvSpPr/>
            <p:nvPr/>
          </p:nvSpPr>
          <p:spPr>
            <a:xfrm>
              <a:off x="1254476" y="5389782"/>
              <a:ext cx="134931" cy="1239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1254476" y="5516899"/>
              <a:ext cx="134931" cy="12393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117957" y="5516899"/>
              <a:ext cx="134931" cy="1239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1254476" y="5267433"/>
              <a:ext cx="134931" cy="12393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1117957" y="5389782"/>
              <a:ext cx="134931" cy="12393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983024" y="5774309"/>
              <a:ext cx="134932" cy="1239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983024" y="5647193"/>
              <a:ext cx="134932" cy="1239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1117957" y="5774309"/>
              <a:ext cx="134931" cy="12393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848093" y="5899837"/>
              <a:ext cx="134931" cy="123939"/>
            </a:xfrm>
            <a:prstGeom prst="rect">
              <a:avLst/>
            </a:prstGeom>
            <a:solidFill>
              <a:srgbClr val="FFD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848093" y="5774309"/>
              <a:ext cx="134931" cy="123939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983024" y="5899837"/>
              <a:ext cx="134932" cy="123939"/>
            </a:xfrm>
            <a:prstGeom prst="rect">
              <a:avLst/>
            </a:prstGeom>
            <a:solidFill>
              <a:srgbClr val="FFE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1117957" y="5270611"/>
              <a:ext cx="134931" cy="1239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848093" y="5647193"/>
              <a:ext cx="134931" cy="123939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848093" y="5516899"/>
              <a:ext cx="134931" cy="123939"/>
            </a:xfrm>
            <a:prstGeom prst="rect">
              <a:avLst/>
            </a:prstGeom>
            <a:solidFill>
              <a:srgbClr val="FF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1389408" y="5774309"/>
              <a:ext cx="134932" cy="1239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1519578" y="5774309"/>
              <a:ext cx="134932" cy="1239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1389408" y="5647193"/>
              <a:ext cx="134932" cy="1239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1254476" y="5774309"/>
              <a:ext cx="134931" cy="1239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1389408" y="5899837"/>
              <a:ext cx="134932" cy="1239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1254476" y="5899837"/>
              <a:ext cx="134931" cy="1239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1519578" y="5899837"/>
              <a:ext cx="134932" cy="1239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1254476" y="5647193"/>
              <a:ext cx="134931" cy="1239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1519578" y="5647193"/>
              <a:ext cx="134932" cy="1239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5335588" y="2276475"/>
            <a:ext cx="2755900" cy="1773238"/>
            <a:chOff x="5335588" y="2276475"/>
            <a:chExt cx="2755900" cy="1773238"/>
          </a:xfrm>
        </p:grpSpPr>
        <p:sp>
          <p:nvSpPr>
            <p:cNvPr id="5" name="正方形/長方形 4"/>
            <p:cNvSpPr/>
            <p:nvPr/>
          </p:nvSpPr>
          <p:spPr>
            <a:xfrm>
              <a:off x="6127750" y="2420938"/>
              <a:ext cx="100013" cy="152241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26" name="正方形/長方形 525"/>
            <p:cNvSpPr/>
            <p:nvPr/>
          </p:nvSpPr>
          <p:spPr>
            <a:xfrm>
              <a:off x="6343650" y="2420938"/>
              <a:ext cx="100013" cy="1522412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27" name="正方形/長方形 526"/>
            <p:cNvSpPr/>
            <p:nvPr/>
          </p:nvSpPr>
          <p:spPr>
            <a:xfrm>
              <a:off x="6559550" y="2420938"/>
              <a:ext cx="100013" cy="15224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28" name="正方形/長方形 527"/>
            <p:cNvSpPr/>
            <p:nvPr/>
          </p:nvSpPr>
          <p:spPr>
            <a:xfrm>
              <a:off x="7134225" y="2420938"/>
              <a:ext cx="101600" cy="15224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9896" name="テキスト ボックス 5"/>
            <p:cNvSpPr txBox="1">
              <a:spLocks noChangeArrowheads="1"/>
            </p:cNvSpPr>
            <p:nvPr/>
          </p:nvSpPr>
          <p:spPr bwMode="auto">
            <a:xfrm>
              <a:off x="5508625" y="3022600"/>
              <a:ext cx="33813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rgbClr val="000000"/>
                  </a:solidFill>
                  <a:latin typeface="Calibri" pitchFamily="34" charset="0"/>
                </a:rPr>
                <a:t>=</a:t>
              </a:r>
              <a:endParaRPr lang="ja-JP" alt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" name="左大かっこ 7"/>
            <p:cNvSpPr/>
            <p:nvPr/>
          </p:nvSpPr>
          <p:spPr>
            <a:xfrm>
              <a:off x="5999163" y="2322513"/>
              <a:ext cx="157162" cy="172720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29" name="左大かっこ 528"/>
            <p:cNvSpPr/>
            <p:nvPr/>
          </p:nvSpPr>
          <p:spPr>
            <a:xfrm flipH="1">
              <a:off x="7223125" y="2322513"/>
              <a:ext cx="157163" cy="172720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530" name="正方形/長方形 529"/>
            <p:cNvSpPr/>
            <p:nvPr/>
          </p:nvSpPr>
          <p:spPr>
            <a:xfrm>
              <a:off x="5335588" y="2420938"/>
              <a:ext cx="100012" cy="152241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9900" name="テキスト ボックス 530"/>
            <p:cNvSpPr txBox="1">
              <a:spLocks noChangeArrowheads="1"/>
            </p:cNvSpPr>
            <p:nvPr/>
          </p:nvSpPr>
          <p:spPr bwMode="auto">
            <a:xfrm>
              <a:off x="6708775" y="2895600"/>
              <a:ext cx="3968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rgbClr val="000000"/>
                  </a:solidFill>
                  <a:latin typeface="Calibri" pitchFamily="34" charset="0"/>
                </a:rPr>
                <a:t>…</a:t>
              </a:r>
              <a:endParaRPr lang="ja-JP" alt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79901" name="グループ化 8"/>
            <p:cNvGrpSpPr>
              <a:grpSpLocks/>
            </p:cNvGrpSpPr>
            <p:nvPr/>
          </p:nvGrpSpPr>
          <p:grpSpPr bwMode="auto">
            <a:xfrm>
              <a:off x="7500938" y="2320925"/>
              <a:ext cx="590550" cy="1350963"/>
              <a:chOff x="7460353" y="2320938"/>
              <a:chExt cx="653734" cy="1726435"/>
            </a:xfrm>
          </p:grpSpPr>
          <p:sp>
            <p:nvSpPr>
              <p:cNvPr id="532" name="左大かっこ 531"/>
              <p:cNvSpPr/>
              <p:nvPr/>
            </p:nvSpPr>
            <p:spPr>
              <a:xfrm>
                <a:off x="7460353" y="2320938"/>
                <a:ext cx="158161" cy="1726435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3" name="左大かっこ 532"/>
              <p:cNvSpPr/>
              <p:nvPr/>
            </p:nvSpPr>
            <p:spPr>
              <a:xfrm flipH="1">
                <a:off x="7955926" y="2320938"/>
                <a:ext cx="158161" cy="1726435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9902" name="テキスト ボックス 11"/>
            <p:cNvSpPr txBox="1">
              <a:spLocks noChangeArrowheads="1"/>
            </p:cNvSpPr>
            <p:nvPr/>
          </p:nvSpPr>
          <p:spPr bwMode="auto">
            <a:xfrm>
              <a:off x="7566025" y="2276475"/>
              <a:ext cx="476250" cy="147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>
                  <a:solidFill>
                    <a:srgbClr val="000000"/>
                  </a:solidFill>
                  <a:latin typeface="Calibri" pitchFamily="34" charset="0"/>
                </a:rPr>
                <a:t>0</a:t>
              </a:r>
            </a:p>
            <a:p>
              <a:pPr algn="ctr" eaLnBrk="1" hangingPunct="1"/>
              <a:r>
                <a:rPr lang="en-US" altLang="ja-JP">
                  <a:solidFill>
                    <a:srgbClr val="000000"/>
                  </a:solidFill>
                  <a:latin typeface="Calibri" pitchFamily="34" charset="0"/>
                </a:rPr>
                <a:t>0.4</a:t>
              </a:r>
            </a:p>
            <a:p>
              <a:pPr algn="ctr" eaLnBrk="1" hangingPunct="1"/>
              <a:r>
                <a:rPr lang="en-US" altLang="ja-JP">
                  <a:solidFill>
                    <a:srgbClr val="000000"/>
                  </a:solidFill>
                  <a:latin typeface="Calibri" pitchFamily="34" charset="0"/>
                </a:rPr>
                <a:t>0</a:t>
              </a:r>
            </a:p>
            <a:p>
              <a:pPr algn="ctr" eaLnBrk="1" hangingPunct="1"/>
              <a:r>
                <a:rPr lang="en-US" altLang="ja-JP">
                  <a:solidFill>
                    <a:srgbClr val="000000"/>
                  </a:solidFill>
                  <a:latin typeface="Calibri" pitchFamily="34" charset="0"/>
                </a:rPr>
                <a:t>…</a:t>
              </a:r>
            </a:p>
            <a:p>
              <a:pPr algn="ctr" eaLnBrk="1" hangingPunct="1"/>
              <a:r>
                <a:rPr lang="en-US" altLang="ja-JP">
                  <a:solidFill>
                    <a:srgbClr val="000000"/>
                  </a:solidFill>
                  <a:latin typeface="Calibri" pitchFamily="34" charset="0"/>
                </a:rPr>
                <a:t>0.6</a:t>
              </a:r>
              <a:endParaRPr lang="ja-JP" alt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TextBox 520"/>
              <p:cNvSpPr txBox="1"/>
              <p:nvPr/>
            </p:nvSpPr>
            <p:spPr>
              <a:xfrm>
                <a:off x="2075553" y="6165304"/>
                <a:ext cx="613799" cy="32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h𝑠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1" name="TextBox 5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553" y="6165304"/>
                <a:ext cx="613799" cy="328103"/>
              </a:xfrm>
              <a:prstGeom prst="rect">
                <a:avLst/>
              </a:prstGeom>
              <a:blipFill rotWithShape="1">
                <a:blip r:embed="rId7"/>
                <a:stretch>
                  <a:fillRect l="-1980" r="-990" b="-425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3" name="正方形/長方形 292"/>
          <p:cNvSpPr/>
          <p:nvPr/>
        </p:nvSpPr>
        <p:spPr>
          <a:xfrm>
            <a:off x="2286150" y="5521324"/>
            <a:ext cx="130174" cy="130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4" name="直線コネクタ 293"/>
          <p:cNvCxnSpPr>
            <a:stCxn id="293" idx="3"/>
          </p:cNvCxnSpPr>
          <p:nvPr/>
        </p:nvCxnSpPr>
        <p:spPr>
          <a:xfrm flipV="1">
            <a:off x="2416324" y="3722687"/>
            <a:ext cx="2803748" cy="18637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/>
              <p:cNvSpPr>
                <a:spLocks noGrp="1"/>
              </p:cNvSpPr>
              <p:nvPr>
                <p:ph idx="1"/>
              </p:nvPr>
            </p:nvSpPr>
            <p:spPr>
              <a:xfrm>
                <a:off x="457201" y="1988840"/>
                <a:ext cx="4330824" cy="432511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000" dirty="0"/>
                  <a:t>At each pixel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(</m:t>
                    </m:r>
                    <m:r>
                      <a:rPr lang="en-US" altLang="ja-JP" sz="2000" i="1">
                        <a:latin typeface="Cambria Math"/>
                      </a:rPr>
                      <m:t>𝑖</m:t>
                    </m:r>
                    <m:r>
                      <a:rPr lang="en-US" altLang="ja-JP" sz="2000" i="1">
                        <a:latin typeface="Cambria Math"/>
                      </a:rPr>
                      <m:t>,</m:t>
                    </m:r>
                    <m:r>
                      <a:rPr lang="en-US" altLang="ja-JP" sz="2000" i="1">
                        <a:latin typeface="Cambria Math"/>
                      </a:rPr>
                      <m:t>𝑗</m:t>
                    </m:r>
                    <m:r>
                      <a:rPr lang="en-US" altLang="ja-JP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0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1" dirty="0"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</a:rPr>
                          <m:t>h𝑠</m:t>
                        </m:r>
                      </m:sub>
                    </m:sSub>
                  </m:oMath>
                </a14:m>
                <a:r>
                  <a:rPr lang="en-US" altLang="ja-JP" sz="2000" dirty="0"/>
                  <a:t>, only a few (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altLang="ja-JP" sz="2000" i="1">
                        <a:latin typeface="Cambria Math"/>
                        <a:ea typeface="Cambria Math"/>
                      </a:rPr>
                      <m:t>h𝑠</m:t>
                    </m:r>
                  </m:oMath>
                </a14:m>
                <a:r>
                  <a:rPr lang="en-US" altLang="ja-JP" sz="2000" dirty="0"/>
                  <a:t>) materials are present</a:t>
                </a:r>
                <a:endParaRPr lang="ja-JP" altLang="en-US" sz="2000" dirty="0"/>
              </a:p>
              <a:p>
                <a:endParaRPr kumimoji="1" lang="ja-JP" altLang="en-US" sz="2000" dirty="0"/>
              </a:p>
            </p:txBody>
          </p:sp>
        </mc:Choice>
        <mc:Fallback xmlns="">
          <p:sp>
            <p:nvSpPr>
              <p:cNvPr id="7" name="コンテンツ プレースホルダー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988840"/>
                <a:ext cx="4330824" cy="4325112"/>
              </a:xfrm>
              <a:blipFill rotWithShape="1">
                <a:blip r:embed="rId8"/>
                <a:stretch>
                  <a:fillRect t="-8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96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 dirty="0" smtClean="0"/>
              <a:t>2: </a:t>
            </a:r>
            <a:r>
              <a:rPr kumimoji="1" lang="en-US" altLang="ja-JP" b="1" dirty="0" err="1" smtClean="0"/>
              <a:t>Sparsity</a:t>
            </a:r>
            <a:r>
              <a:rPr kumimoji="1" lang="en-US" altLang="ja-JP" b="1" dirty="0" smtClean="0"/>
              <a:t> in high-res image</a:t>
            </a:r>
            <a:endParaRPr kumimoji="1" lang="ja-JP" altLang="en-US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374130" y="2780928"/>
            <a:ext cx="15732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W</a:t>
            </a:r>
            <a:endParaRPr kumimoji="0"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1620837"/>
            <a:ext cx="16351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H</a:t>
            </a:r>
            <a:endParaRPr kumimoji="0"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6088" y="2401888"/>
            <a:ext cx="203200" cy="2587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S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83975" name="Group 271"/>
          <p:cNvGrpSpPr>
            <a:grpSpLocks/>
          </p:cNvGrpSpPr>
          <p:nvPr/>
        </p:nvGrpSpPr>
        <p:grpSpPr bwMode="auto">
          <a:xfrm>
            <a:off x="1763688" y="3622675"/>
            <a:ext cx="1584325" cy="1306513"/>
            <a:chOff x="372737" y="4998158"/>
            <a:chExt cx="1583934" cy="1307623"/>
          </a:xfrm>
        </p:grpSpPr>
        <p:grpSp>
          <p:nvGrpSpPr>
            <p:cNvPr id="84111" name="Group 97"/>
            <p:cNvGrpSpPr>
              <a:grpSpLocks noChangeAspect="1"/>
            </p:cNvGrpSpPr>
            <p:nvPr/>
          </p:nvGrpSpPr>
          <p:grpSpPr bwMode="auto">
            <a:xfrm>
              <a:off x="372737" y="4998158"/>
              <a:ext cx="1583934" cy="1307623"/>
              <a:chOff x="371947" y="3124200"/>
              <a:chExt cx="2828453" cy="2335041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>
                <a:off x="524990" y="5104586"/>
                <a:ext cx="2437344" cy="28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rot="5400000" flipH="1" flipV="1">
                <a:off x="-238475" y="4417978"/>
                <a:ext cx="1983223" cy="2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V="1">
                <a:off x="371947" y="4088858"/>
                <a:ext cx="1448237" cy="13703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Cube 101"/>
              <p:cNvSpPr/>
              <p:nvPr/>
            </p:nvSpPr>
            <p:spPr>
              <a:xfrm>
                <a:off x="1210847" y="3124200"/>
                <a:ext cx="1904529" cy="1830014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4126" name="Group 102"/>
              <p:cNvGrpSpPr>
                <a:grpSpLocks/>
              </p:cNvGrpSpPr>
              <p:nvPr/>
            </p:nvGrpSpPr>
            <p:grpSpPr bwMode="auto">
              <a:xfrm>
                <a:off x="1219200" y="3581400"/>
                <a:ext cx="1447800" cy="1371600"/>
                <a:chOff x="4114800" y="3657600"/>
                <a:chExt cx="1447800" cy="1371600"/>
              </a:xfrm>
            </p:grpSpPr>
            <p:grpSp>
              <p:nvGrpSpPr>
                <p:cNvPr id="84172" name="Group 148"/>
                <p:cNvGrpSpPr>
                  <a:grpSpLocks/>
                </p:cNvGrpSpPr>
                <p:nvPr/>
              </p:nvGrpSpPr>
              <p:grpSpPr bwMode="auto">
                <a:xfrm>
                  <a:off x="4114800" y="3657600"/>
                  <a:ext cx="1447800" cy="1371600"/>
                  <a:chOff x="1143000" y="3581400"/>
                  <a:chExt cx="1447800" cy="1295400"/>
                </a:xfrm>
              </p:grpSpPr>
              <p:cxnSp>
                <p:nvCxnSpPr>
                  <p:cNvPr id="156" name="Straight Connector 155"/>
                  <p:cNvCxnSpPr/>
                  <p:nvPr/>
                </p:nvCxnSpPr>
                <p:spPr>
                  <a:xfrm rot="5400000">
                    <a:off x="735585" y="4229481"/>
                    <a:ext cx="129692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rot="5400000">
                    <a:off x="976486" y="4229481"/>
                    <a:ext cx="129692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 rot="5400000">
                    <a:off x="1220221" y="4229481"/>
                    <a:ext cx="129692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 rot="5400000">
                    <a:off x="1461120" y="4229481"/>
                    <a:ext cx="129692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 rot="5400000">
                    <a:off x="1942921" y="4229481"/>
                    <a:ext cx="129692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 rot="5400000">
                    <a:off x="494685" y="4229481"/>
                    <a:ext cx="129692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 rot="5400000">
                    <a:off x="1702021" y="4229481"/>
                    <a:ext cx="129692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0" name="Straight Connector 149"/>
                <p:cNvCxnSpPr/>
                <p:nvPr/>
              </p:nvCxnSpPr>
              <p:spPr>
                <a:xfrm rot="5400000">
                  <a:off x="3791108" y="4343804"/>
                  <a:ext cx="13732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5400000">
                  <a:off x="4032008" y="4343804"/>
                  <a:ext cx="13732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5400000">
                  <a:off x="4272909" y="4343804"/>
                  <a:ext cx="13732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>
                  <a:off x="4516643" y="4343804"/>
                  <a:ext cx="13732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5400000">
                  <a:off x="3550207" y="4343804"/>
                  <a:ext cx="13732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5400000">
                  <a:off x="4757543" y="4343804"/>
                  <a:ext cx="13732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127" name="Group 103"/>
              <p:cNvGrpSpPr>
                <a:grpSpLocks/>
              </p:cNvGrpSpPr>
              <p:nvPr/>
            </p:nvGrpSpPr>
            <p:grpSpPr bwMode="auto">
              <a:xfrm>
                <a:off x="1219200" y="3581400"/>
                <a:ext cx="1431195" cy="1371600"/>
                <a:chOff x="3505200" y="4724400"/>
                <a:chExt cx="1431195" cy="1371600"/>
              </a:xfrm>
            </p:grpSpPr>
            <p:grpSp>
              <p:nvGrpSpPr>
                <p:cNvPr id="84158" name="Group 134"/>
                <p:cNvGrpSpPr>
                  <a:grpSpLocks/>
                </p:cNvGrpSpPr>
                <p:nvPr/>
              </p:nvGrpSpPr>
              <p:grpSpPr bwMode="auto">
                <a:xfrm rot="5400000">
                  <a:off x="3537636" y="4697241"/>
                  <a:ext cx="1371600" cy="1425918"/>
                  <a:chOff x="1143000" y="3581400"/>
                  <a:chExt cx="1447800" cy="1295400"/>
                </a:xfrm>
              </p:grpSpPr>
              <p:cxnSp>
                <p:nvCxnSpPr>
                  <p:cNvPr id="142" name="Straight Connector 141"/>
                  <p:cNvCxnSpPr/>
                  <p:nvPr/>
                </p:nvCxnSpPr>
                <p:spPr>
                  <a:xfrm rot="5400000">
                    <a:off x="737616" y="4228769"/>
                    <a:ext cx="129507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 rot="5400000">
                    <a:off x="977205" y="4228769"/>
                    <a:ext cx="129507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 rot="5400000">
                    <a:off x="1219789" y="4228769"/>
                    <a:ext cx="129507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 rot="5400000">
                    <a:off x="1462371" y="4228769"/>
                    <a:ext cx="129507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rot="5400000">
                    <a:off x="1944543" y="4228769"/>
                    <a:ext cx="129507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rot="5400000">
                    <a:off x="495034" y="4228769"/>
                    <a:ext cx="129507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 rot="5400000">
                    <a:off x="1701959" y="4228769"/>
                    <a:ext cx="129507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6" name="Straight Connector 135"/>
                <p:cNvCxnSpPr/>
                <p:nvPr/>
              </p:nvCxnSpPr>
              <p:spPr>
                <a:xfrm rot="10800000">
                  <a:off x="3505350" y="4837483"/>
                  <a:ext cx="142556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0800000">
                  <a:off x="3505350" y="5064462"/>
                  <a:ext cx="142556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0800000">
                  <a:off x="3505350" y="5294277"/>
                  <a:ext cx="142556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10800000">
                  <a:off x="3505350" y="5524093"/>
                  <a:ext cx="142556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3505350" y="5980886"/>
                  <a:ext cx="142556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10800000">
                  <a:off x="3505350" y="5751071"/>
                  <a:ext cx="142556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128" name="Group 104"/>
              <p:cNvGrpSpPr>
                <a:grpSpLocks/>
              </p:cNvGrpSpPr>
              <p:nvPr/>
            </p:nvGrpSpPr>
            <p:grpSpPr bwMode="auto">
              <a:xfrm>
                <a:off x="1134327" y="3351583"/>
                <a:ext cx="2057572" cy="25731"/>
                <a:chOff x="1134327" y="3351583"/>
                <a:chExt cx="2057572" cy="25731"/>
              </a:xfrm>
            </p:grpSpPr>
            <p:grpSp>
              <p:nvGrpSpPr>
                <p:cNvPr id="84144" name="Group 120"/>
                <p:cNvGrpSpPr>
                  <a:grpSpLocks/>
                </p:cNvGrpSpPr>
                <p:nvPr/>
              </p:nvGrpSpPr>
              <p:grpSpPr bwMode="auto">
                <a:xfrm>
                  <a:off x="1134327" y="3351583"/>
                  <a:ext cx="2057572" cy="25731"/>
                  <a:chOff x="1206507" y="3288456"/>
                  <a:chExt cx="2057572" cy="25731"/>
                </a:xfrm>
              </p:grpSpPr>
              <p:cxnSp>
                <p:nvCxnSpPr>
                  <p:cNvPr id="128" name="Straight Connector 127"/>
                  <p:cNvCxnSpPr/>
                  <p:nvPr/>
                </p:nvCxnSpPr>
                <p:spPr>
                  <a:xfrm rot="18900000">
                    <a:off x="1206507" y="3310879"/>
                    <a:ext cx="60933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18900000">
                    <a:off x="1447406" y="3310879"/>
                    <a:ext cx="60933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18900000">
                    <a:off x="1688308" y="3310879"/>
                    <a:ext cx="60933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rot="18900000">
                    <a:off x="1929207" y="3310879"/>
                    <a:ext cx="61217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 rot="18900000">
                    <a:off x="2393964" y="3314187"/>
                    <a:ext cx="60933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 rot="18900000">
                    <a:off x="2654742" y="3288456"/>
                    <a:ext cx="60933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 rot="18900000">
                    <a:off x="2172941" y="3310881"/>
                    <a:ext cx="609337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2" name="Straight Connector 121"/>
                <p:cNvCxnSpPr/>
                <p:nvPr/>
              </p:nvCxnSpPr>
              <p:spPr>
                <a:xfrm rot="18900000">
                  <a:off x="1259028" y="3374007"/>
                  <a:ext cx="60933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8900000">
                  <a:off x="1499928" y="3374007"/>
                  <a:ext cx="60933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8900000">
                  <a:off x="1740829" y="3374007"/>
                  <a:ext cx="61217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8900000">
                  <a:off x="1984563" y="3374007"/>
                  <a:ext cx="60933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8900000">
                  <a:off x="2466364" y="3374003"/>
                  <a:ext cx="60933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8900000">
                  <a:off x="2205584" y="3377313"/>
                  <a:ext cx="60933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129" name="Group 105"/>
              <p:cNvGrpSpPr>
                <a:grpSpLocks/>
              </p:cNvGrpSpPr>
              <p:nvPr/>
            </p:nvGrpSpPr>
            <p:grpSpPr bwMode="auto">
              <a:xfrm>
                <a:off x="2585523" y="3361853"/>
                <a:ext cx="614877" cy="1371600"/>
                <a:chOff x="2585523" y="3361853"/>
                <a:chExt cx="614877" cy="1371600"/>
              </a:xfrm>
            </p:grpSpPr>
            <p:grpSp>
              <p:nvGrpSpPr>
                <p:cNvPr id="84130" name="Group 106"/>
                <p:cNvGrpSpPr>
                  <a:grpSpLocks/>
                </p:cNvGrpSpPr>
                <p:nvPr/>
              </p:nvGrpSpPr>
              <p:grpSpPr bwMode="auto">
                <a:xfrm>
                  <a:off x="2590800" y="3361853"/>
                  <a:ext cx="609600" cy="1371600"/>
                  <a:chOff x="3429000" y="3886200"/>
                  <a:chExt cx="1425918" cy="1371600"/>
                </a:xfrm>
              </p:grpSpPr>
              <p:cxnSp>
                <p:nvCxnSpPr>
                  <p:cNvPr id="114" name="Straight Connector 113"/>
                  <p:cNvCxnSpPr/>
                  <p:nvPr/>
                </p:nvCxnSpPr>
                <p:spPr>
                  <a:xfrm rot="-2700000">
                    <a:off x="3429618" y="4116690"/>
                    <a:ext cx="14253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 rot="-2700000">
                    <a:off x="3429618" y="4343669"/>
                    <a:ext cx="14253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rot="-2700000">
                    <a:off x="3429618" y="4573483"/>
                    <a:ext cx="14253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rot="-2700000">
                    <a:off x="3429618" y="4800462"/>
                    <a:ext cx="14253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 rot="-2700000">
                    <a:off x="3429618" y="5257257"/>
                    <a:ext cx="14253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rot="-2700000">
                    <a:off x="3429618" y="3886874"/>
                    <a:ext cx="14253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rot="-2700000">
                    <a:off x="3429618" y="5030278"/>
                    <a:ext cx="14253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8" name="Straight Connector 107"/>
                <p:cNvCxnSpPr/>
                <p:nvPr/>
              </p:nvCxnSpPr>
              <p:spPr>
                <a:xfrm rot="18900000">
                  <a:off x="2585396" y="3702994"/>
                  <a:ext cx="60933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8900000">
                  <a:off x="2585396" y="3932811"/>
                  <a:ext cx="60933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18900000">
                  <a:off x="2585396" y="4159789"/>
                  <a:ext cx="60933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8900000">
                  <a:off x="2585396" y="4389604"/>
                  <a:ext cx="60933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8900000">
                  <a:off x="2585396" y="3476016"/>
                  <a:ext cx="60933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8900000">
                  <a:off x="2585396" y="4616582"/>
                  <a:ext cx="60933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4112" name="Group 162"/>
            <p:cNvGrpSpPr>
              <a:grpSpLocks/>
            </p:cNvGrpSpPr>
            <p:nvPr/>
          </p:nvGrpSpPr>
          <p:grpSpPr bwMode="auto">
            <a:xfrm>
              <a:off x="1648835" y="5006977"/>
              <a:ext cx="261101" cy="1024128"/>
              <a:chOff x="7178510" y="4699556"/>
              <a:chExt cx="373002" cy="1463040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6873996" y="5372431"/>
                <a:ext cx="11076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6200000" flipH="1">
                <a:off x="6749295" y="5490460"/>
                <a:ext cx="11076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16200000" flipH="1">
                <a:off x="6624593" y="5608489"/>
                <a:ext cx="11076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6998699" y="5254403"/>
                <a:ext cx="11076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113" name="Group 167"/>
            <p:cNvGrpSpPr>
              <a:grpSpLocks/>
            </p:cNvGrpSpPr>
            <p:nvPr/>
          </p:nvGrpSpPr>
          <p:grpSpPr bwMode="auto">
            <a:xfrm>
              <a:off x="840257" y="4998158"/>
              <a:ext cx="1054547" cy="261101"/>
              <a:chOff x="3564337" y="4020678"/>
              <a:chExt cx="1506495" cy="373002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 rot="10800000">
                <a:off x="3807905" y="4145517"/>
                <a:ext cx="114045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10800000">
                <a:off x="3687739" y="4268086"/>
                <a:ext cx="11404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0800000">
                <a:off x="3565305" y="4392924"/>
                <a:ext cx="114045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0800000">
                <a:off x="3930339" y="4020678"/>
                <a:ext cx="114045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3" name="TextBox 17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58443" y="3001124"/>
            <a:ext cx="388323" cy="328103"/>
          </a:xfrm>
          <a:prstGeom prst="rect">
            <a:avLst/>
          </a:prstGeom>
          <a:blipFill rotWithShape="1">
            <a:blip r:embed="rId2"/>
            <a:stretch>
              <a:fillRect l="-3175" r="-3175" b="-33333"/>
            </a:stretch>
          </a:blipFill>
        </p:spPr>
        <p:txBody>
          <a:bodyPr/>
          <a:lstStyle/>
          <a:p>
            <a:pPr>
              <a:defRPr/>
            </a:pPr>
            <a:r>
              <a:rPr lang="ja-JP" altLang="en-US">
                <a:noFill/>
              </a:rPr>
              <a:t> </a:t>
            </a:r>
          </a:p>
        </p:txBody>
      </p:sp>
      <p:grpSp>
        <p:nvGrpSpPr>
          <p:cNvPr id="83978" name="Group 269"/>
          <p:cNvGrpSpPr>
            <a:grpSpLocks/>
          </p:cNvGrpSpPr>
          <p:nvPr/>
        </p:nvGrpSpPr>
        <p:grpSpPr bwMode="auto">
          <a:xfrm>
            <a:off x="1520825" y="1822450"/>
            <a:ext cx="1582738" cy="1308100"/>
            <a:chOff x="1263488" y="3198285"/>
            <a:chExt cx="1583933" cy="1307623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349278" y="4307543"/>
              <a:ext cx="1364693" cy="15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922539" y="3923508"/>
              <a:ext cx="1109258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1263488" y="3737838"/>
              <a:ext cx="810236" cy="7680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ube 17"/>
            <p:cNvSpPr/>
            <p:nvPr/>
          </p:nvSpPr>
          <p:spPr>
            <a:xfrm>
              <a:off x="1732155" y="3198285"/>
              <a:ext cx="1067605" cy="1023565"/>
            </a:xfrm>
            <a:prstGeom prst="cub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solidFill>
                  <a:prstClr val="white"/>
                </a:solidFill>
              </a:endParaRPr>
            </a:p>
          </p:txBody>
        </p:sp>
        <p:grpSp>
          <p:nvGrpSpPr>
            <p:cNvPr id="84023" name="Group 93"/>
            <p:cNvGrpSpPr>
              <a:grpSpLocks/>
            </p:cNvGrpSpPr>
            <p:nvPr/>
          </p:nvGrpSpPr>
          <p:grpSpPr bwMode="auto">
            <a:xfrm>
              <a:off x="1737950" y="3454317"/>
              <a:ext cx="810768" cy="768096"/>
              <a:chOff x="4114800" y="3657600"/>
              <a:chExt cx="1447800" cy="1371600"/>
            </a:xfrm>
          </p:grpSpPr>
          <p:grpSp>
            <p:nvGrpSpPr>
              <p:cNvPr id="84097" name="Group 29"/>
              <p:cNvGrpSpPr>
                <a:grpSpLocks/>
              </p:cNvGrpSpPr>
              <p:nvPr/>
            </p:nvGrpSpPr>
            <p:grpSpPr bwMode="auto">
              <a:xfrm>
                <a:off x="4114800" y="3657600"/>
                <a:ext cx="1447800" cy="1371600"/>
                <a:chOff x="1143000" y="3581400"/>
                <a:chExt cx="1447800" cy="1295400"/>
              </a:xfrm>
            </p:grpSpPr>
            <p:cxnSp>
              <p:nvCxnSpPr>
                <p:cNvPr id="30" name="Straight Connector 13"/>
                <p:cNvCxnSpPr/>
                <p:nvPr/>
              </p:nvCxnSpPr>
              <p:spPr>
                <a:xfrm rot="5400000">
                  <a:off x="737462" y="4228173"/>
                  <a:ext cx="12953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5400000">
                  <a:off x="978605" y="4228173"/>
                  <a:ext cx="12953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1219746" y="4228173"/>
                  <a:ext cx="12953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1460888" y="4228173"/>
                  <a:ext cx="12953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1943172" y="4228173"/>
                  <a:ext cx="12953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5400000">
                  <a:off x="496321" y="4228173"/>
                  <a:ext cx="12953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>
                  <a:off x="1702029" y="4228173"/>
                  <a:ext cx="12953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>
                <a:off x="3793153" y="4342418"/>
                <a:ext cx="13715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4034294" y="4342418"/>
                <a:ext cx="13715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4275437" y="4342418"/>
                <a:ext cx="13715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4516578" y="4342418"/>
                <a:ext cx="13715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3552011" y="4342418"/>
                <a:ext cx="13715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4757721" y="4342418"/>
                <a:ext cx="13715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024" name="Group 36"/>
            <p:cNvGrpSpPr>
              <a:grpSpLocks/>
            </p:cNvGrpSpPr>
            <p:nvPr/>
          </p:nvGrpSpPr>
          <p:grpSpPr bwMode="auto">
            <a:xfrm>
              <a:off x="1730874" y="3458648"/>
              <a:ext cx="800100" cy="763765"/>
              <a:chOff x="2514600" y="5020147"/>
              <a:chExt cx="1143000" cy="1091093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10800000">
                <a:off x="2514160" y="5201355"/>
                <a:ext cx="1141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0800000">
                <a:off x="2514160" y="5382717"/>
                <a:ext cx="1141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2514160" y="5564080"/>
                <a:ext cx="1141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2514160" y="5747710"/>
                <a:ext cx="1141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2514160" y="6110435"/>
                <a:ext cx="1141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514160" y="5019993"/>
                <a:ext cx="1141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0800000">
                <a:off x="2514160" y="5929072"/>
                <a:ext cx="11415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2516430" y="5110674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2516430" y="5292036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0800000">
                <a:off x="2516430" y="5473399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0800000">
                <a:off x="2516430" y="5657029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>
                <a:off x="2516430" y="6019753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516430" y="5838391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025" name="Group 111"/>
            <p:cNvGrpSpPr>
              <a:grpSpLocks/>
            </p:cNvGrpSpPr>
            <p:nvPr/>
          </p:nvGrpSpPr>
          <p:grpSpPr bwMode="auto">
            <a:xfrm>
              <a:off x="1690849" y="3315358"/>
              <a:ext cx="1151805" cy="610"/>
              <a:chOff x="1135091" y="3341857"/>
              <a:chExt cx="2056794" cy="610"/>
            </a:xfrm>
          </p:grpSpPr>
          <p:grpSp>
            <p:nvGrpSpPr>
              <p:cNvPr id="84070" name="Group 80"/>
              <p:cNvGrpSpPr>
                <a:grpSpLocks/>
              </p:cNvGrpSpPr>
              <p:nvPr/>
            </p:nvGrpSpPr>
            <p:grpSpPr bwMode="auto">
              <a:xfrm>
                <a:off x="1135091" y="3341857"/>
                <a:ext cx="2056794" cy="609"/>
                <a:chOff x="1207271" y="3278730"/>
                <a:chExt cx="2056794" cy="609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18900000">
                  <a:off x="1207271" y="3279339"/>
                  <a:ext cx="6099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8900000">
                  <a:off x="1448412" y="3279339"/>
                  <a:ext cx="60994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8900000">
                  <a:off x="1689554" y="3279339"/>
                  <a:ext cx="6099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8900000">
                  <a:off x="1930695" y="3279339"/>
                  <a:ext cx="60994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8900000">
                  <a:off x="2412979" y="3279339"/>
                  <a:ext cx="60994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8900000">
                  <a:off x="2654119" y="3278730"/>
                  <a:ext cx="6099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8900000">
                  <a:off x="2171838" y="3279339"/>
                  <a:ext cx="6099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/>
              <p:cNvCxnSpPr/>
              <p:nvPr/>
            </p:nvCxnSpPr>
            <p:spPr>
              <a:xfrm rot="18900000">
                <a:off x="1259917" y="3342466"/>
                <a:ext cx="6099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8900000">
                <a:off x="1501058" y="3342466"/>
                <a:ext cx="60994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8900000">
                <a:off x="1742201" y="3342466"/>
                <a:ext cx="6099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8900000">
                <a:off x="1983341" y="3342466"/>
                <a:ext cx="60994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8900000">
                <a:off x="2465625" y="3342467"/>
                <a:ext cx="60994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8900000">
                <a:off x="2224484" y="3342466"/>
                <a:ext cx="6099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026" name="Group 120"/>
            <p:cNvGrpSpPr>
              <a:grpSpLocks/>
            </p:cNvGrpSpPr>
            <p:nvPr/>
          </p:nvGrpSpPr>
          <p:grpSpPr bwMode="auto">
            <a:xfrm>
              <a:off x="2503090" y="3331371"/>
              <a:ext cx="344331" cy="768096"/>
              <a:chOff x="2585523" y="3361853"/>
              <a:chExt cx="614877" cy="1371600"/>
            </a:xfrm>
          </p:grpSpPr>
          <p:grpSp>
            <p:nvGrpSpPr>
              <p:cNvPr id="84056" name="Group 71"/>
              <p:cNvGrpSpPr>
                <a:grpSpLocks/>
              </p:cNvGrpSpPr>
              <p:nvPr/>
            </p:nvGrpSpPr>
            <p:grpSpPr bwMode="auto">
              <a:xfrm>
                <a:off x="2590800" y="3361853"/>
                <a:ext cx="609600" cy="1371600"/>
                <a:chOff x="3429000" y="3886200"/>
                <a:chExt cx="1425918" cy="137160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rot="-2700000">
                  <a:off x="3428185" y="4116122"/>
                  <a:ext cx="14267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-2700000">
                  <a:off x="3428185" y="4342825"/>
                  <a:ext cx="14267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-2700000">
                  <a:off x="3428185" y="4572361"/>
                  <a:ext cx="14267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-2700000">
                  <a:off x="3428185" y="4801898"/>
                  <a:ext cx="14267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-2700000">
                  <a:off x="3428185" y="5258137"/>
                  <a:ext cx="14267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-2700000">
                  <a:off x="3428185" y="3886584"/>
                  <a:ext cx="14267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-2700000">
                  <a:off x="3428185" y="5028601"/>
                  <a:ext cx="14267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/>
              <p:cNvCxnSpPr/>
              <p:nvPr/>
            </p:nvCxnSpPr>
            <p:spPr>
              <a:xfrm rot="18900000">
                <a:off x="2584778" y="3702291"/>
                <a:ext cx="6099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8900000">
                <a:off x="2584778" y="3931829"/>
                <a:ext cx="6099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8900000">
                <a:off x="2584778" y="4161365"/>
                <a:ext cx="6099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8900000">
                <a:off x="2584778" y="4388068"/>
                <a:ext cx="6099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8900000">
                <a:off x="2584778" y="3475588"/>
                <a:ext cx="6099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8900000">
                <a:off x="2584778" y="4617606"/>
                <a:ext cx="6099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027" name="Group 371"/>
            <p:cNvGrpSpPr>
              <a:grpSpLocks/>
            </p:cNvGrpSpPr>
            <p:nvPr/>
          </p:nvGrpSpPr>
          <p:grpSpPr bwMode="auto">
            <a:xfrm rot="5400000" flipH="1">
              <a:off x="2168472" y="3579798"/>
              <a:ext cx="1024128" cy="261101"/>
              <a:chOff x="5791200" y="3267548"/>
              <a:chExt cx="1883118" cy="466253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10800000">
                <a:off x="6194913" y="3344513"/>
                <a:ext cx="142396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6095702" y="3423949"/>
                <a:ext cx="14268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6019835" y="3500548"/>
                <a:ext cx="14268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5943968" y="3577145"/>
                <a:ext cx="14268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>
                <a:off x="5792235" y="3733179"/>
                <a:ext cx="142396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0800000">
                <a:off x="6250355" y="3267916"/>
                <a:ext cx="142396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0800000">
                <a:off x="5868102" y="3656580"/>
                <a:ext cx="14268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028" name="Group 370"/>
            <p:cNvGrpSpPr>
              <a:grpSpLocks/>
            </p:cNvGrpSpPr>
            <p:nvPr/>
          </p:nvGrpSpPr>
          <p:grpSpPr bwMode="auto">
            <a:xfrm>
              <a:off x="1724116" y="3198285"/>
              <a:ext cx="1054547" cy="261101"/>
              <a:chOff x="5791200" y="3267548"/>
              <a:chExt cx="1883118" cy="466253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10800000">
                <a:off x="6194218" y="3346894"/>
                <a:ext cx="14269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6094925" y="3423408"/>
                <a:ext cx="14269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0800000">
                <a:off x="6021164" y="3502754"/>
                <a:ext cx="14241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0800000">
                <a:off x="5944566" y="3579266"/>
                <a:ext cx="14269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0800000">
                <a:off x="5791370" y="3735126"/>
                <a:ext cx="142699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6248121" y="3267548"/>
                <a:ext cx="14269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0800000">
                <a:off x="5867969" y="3658612"/>
                <a:ext cx="14269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029" name="Group 202"/>
            <p:cNvGrpSpPr>
              <a:grpSpLocks/>
            </p:cNvGrpSpPr>
            <p:nvPr/>
          </p:nvGrpSpPr>
          <p:grpSpPr bwMode="auto">
            <a:xfrm>
              <a:off x="1754537" y="3216205"/>
              <a:ext cx="1024129" cy="217585"/>
              <a:chOff x="6896243" y="1190124"/>
              <a:chExt cx="1463041" cy="310835"/>
            </a:xfrm>
          </p:grpSpPr>
          <p:cxnSp>
            <p:nvCxnSpPr>
              <p:cNvPr id="204" name="Straight Connector 203"/>
              <p:cNvCxnSpPr/>
              <p:nvPr/>
            </p:nvCxnSpPr>
            <p:spPr>
              <a:xfrm rot="10800000">
                <a:off x="7218320" y="1189461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10800000">
                <a:off x="7138885" y="1250670"/>
                <a:ext cx="1141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7079876" y="1314147"/>
                <a:ext cx="1141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0800000">
                <a:off x="7018598" y="1375358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10800000">
                <a:off x="6896041" y="1500044"/>
                <a:ext cx="11415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0800000">
                <a:off x="6957319" y="1438835"/>
                <a:ext cx="11415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030" name="Group 209"/>
            <p:cNvGrpSpPr>
              <a:grpSpLocks/>
            </p:cNvGrpSpPr>
            <p:nvPr/>
          </p:nvGrpSpPr>
          <p:grpSpPr bwMode="auto">
            <a:xfrm>
              <a:off x="2569962" y="3251689"/>
              <a:ext cx="174068" cy="941246"/>
              <a:chOff x="8415437" y="1358400"/>
              <a:chExt cx="248668" cy="134463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16200000" flipH="1">
                <a:off x="8109994" y="1913478"/>
                <a:ext cx="11085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6200000" flipH="1">
                <a:off x="8046447" y="1972420"/>
                <a:ext cx="11085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7985169" y="2031363"/>
                <a:ext cx="11085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6200000" flipH="1">
                <a:off x="7860343" y="2149249"/>
                <a:ext cx="11085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7921622" y="2090306"/>
                <a:ext cx="11085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980" name="Group 250"/>
          <p:cNvGrpSpPr>
            <a:grpSpLocks/>
          </p:cNvGrpSpPr>
          <p:nvPr/>
        </p:nvGrpSpPr>
        <p:grpSpPr bwMode="auto">
          <a:xfrm>
            <a:off x="1939925" y="2132013"/>
            <a:ext cx="784225" cy="676275"/>
            <a:chOff x="3574628" y="3303240"/>
            <a:chExt cx="784308" cy="675532"/>
          </a:xfrm>
        </p:grpSpPr>
        <p:sp>
          <p:nvSpPr>
            <p:cNvPr id="11" name="Isosceles Triangle 10"/>
            <p:cNvSpPr/>
            <p:nvPr/>
          </p:nvSpPr>
          <p:spPr>
            <a:xfrm rot="20119280">
              <a:off x="3574628" y="3537932"/>
              <a:ext cx="431846" cy="39961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124190">
              <a:off x="3903276" y="3303240"/>
              <a:ext cx="242913" cy="3774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4069980" y="3639420"/>
              <a:ext cx="288956" cy="33935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95" name="Group 394"/>
          <p:cNvGrpSpPr>
            <a:grpSpLocks/>
          </p:cNvGrpSpPr>
          <p:nvPr/>
        </p:nvGrpSpPr>
        <p:grpSpPr bwMode="auto">
          <a:xfrm>
            <a:off x="3792538" y="1662099"/>
            <a:ext cx="5226050" cy="1667128"/>
            <a:chOff x="3792250" y="4235007"/>
            <a:chExt cx="5226921" cy="1667518"/>
          </a:xfrm>
        </p:grpSpPr>
        <p:sp>
          <p:nvSpPr>
            <p:cNvPr id="4" name="TextBox 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792250" y="4235007"/>
              <a:ext cx="5226921" cy="957763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ja-JP" altLang="en-US">
                  <a:noFill/>
                </a:rPr>
                <a:t> </a:t>
              </a:r>
            </a:p>
          </p:txBody>
        </p:sp>
        <p:sp>
          <p:nvSpPr>
            <p:cNvPr id="83990" name="TextBox 7"/>
            <p:cNvSpPr txBox="1">
              <a:spLocks noChangeArrowheads="1"/>
            </p:cNvSpPr>
            <p:nvPr/>
          </p:nvSpPr>
          <p:spPr bwMode="auto">
            <a:xfrm>
              <a:off x="6912542" y="5071528"/>
              <a:ext cx="184029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sz="2400" b="1" dirty="0">
                  <a:solidFill>
                    <a:srgbClr val="FF0000"/>
                  </a:solidFill>
                  <a:latin typeface="Calibri" pitchFamily="34" charset="0"/>
                </a:rPr>
                <a:t>Sparse coefficients</a:t>
              </a:r>
              <a:endParaRPr lang="ja-JP" altLang="en-US" sz="2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7818821" y="4898991"/>
              <a:ext cx="0" cy="271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426"/>
              <p:cNvSpPr txBox="1"/>
              <p:nvPr/>
            </p:nvSpPr>
            <p:spPr>
              <a:xfrm>
                <a:off x="2288920" y="4874419"/>
                <a:ext cx="613799" cy="34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𝑟𝑔𝑏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9" name="TextBox 4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920" y="4874419"/>
                <a:ext cx="613799" cy="344217"/>
              </a:xfrm>
              <a:prstGeom prst="rect">
                <a:avLst/>
              </a:prstGeom>
              <a:blipFill rotWithShape="1">
                <a:blip r:embed="rId4"/>
                <a:stretch>
                  <a:fillRect l="-1980" r="-29703" b="-60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1" name="Group 250"/>
          <p:cNvGrpSpPr>
            <a:grpSpLocks/>
          </p:cNvGrpSpPr>
          <p:nvPr/>
        </p:nvGrpSpPr>
        <p:grpSpPr bwMode="auto">
          <a:xfrm>
            <a:off x="2203521" y="3924415"/>
            <a:ext cx="784225" cy="676275"/>
            <a:chOff x="3574628" y="3303240"/>
            <a:chExt cx="784308" cy="675532"/>
          </a:xfrm>
        </p:grpSpPr>
        <p:sp>
          <p:nvSpPr>
            <p:cNvPr id="282" name="Isosceles Triangle 10"/>
            <p:cNvSpPr/>
            <p:nvPr/>
          </p:nvSpPr>
          <p:spPr>
            <a:xfrm rot="20119280">
              <a:off x="3574628" y="3537932"/>
              <a:ext cx="431846" cy="39961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3" name="Rectangle 11"/>
            <p:cNvSpPr/>
            <p:nvPr/>
          </p:nvSpPr>
          <p:spPr>
            <a:xfrm rot="1124190">
              <a:off x="3903276" y="3303240"/>
              <a:ext cx="242913" cy="3774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4" name="Oval 249"/>
            <p:cNvSpPr/>
            <p:nvPr/>
          </p:nvSpPr>
          <p:spPr>
            <a:xfrm>
              <a:off x="4069980" y="3639420"/>
              <a:ext cx="288956" cy="33935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85" name="正方形/長方形 284"/>
          <p:cNvSpPr/>
          <p:nvPr/>
        </p:nvSpPr>
        <p:spPr>
          <a:xfrm>
            <a:off x="2571727" y="4005064"/>
            <a:ext cx="64317" cy="65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6" name="直線コネクタ 335"/>
          <p:cNvCxnSpPr>
            <a:stCxn id="285" idx="3"/>
          </p:cNvCxnSpPr>
          <p:nvPr/>
        </p:nvCxnSpPr>
        <p:spPr>
          <a:xfrm>
            <a:off x="2636044" y="4037658"/>
            <a:ext cx="2074894" cy="14699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正方形/長方形 336"/>
          <p:cNvSpPr/>
          <p:nvPr/>
        </p:nvSpPr>
        <p:spPr>
          <a:xfrm>
            <a:off x="2327269" y="2206922"/>
            <a:ext cx="64317" cy="65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8" name="直線コネクタ 337"/>
          <p:cNvCxnSpPr>
            <a:stCxn id="337" idx="3"/>
          </p:cNvCxnSpPr>
          <p:nvPr/>
        </p:nvCxnSpPr>
        <p:spPr>
          <a:xfrm flipV="1">
            <a:off x="2391586" y="2154215"/>
            <a:ext cx="1964390" cy="8530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TextBox 395"/>
              <p:cNvSpPr txBox="1"/>
              <p:nvPr/>
            </p:nvSpPr>
            <p:spPr>
              <a:xfrm>
                <a:off x="4515925" y="5604443"/>
                <a:ext cx="3464614" cy="416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sz="20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ja-JP" sz="2000" b="1" i="1">
                              <a:latin typeface="Cambria Math"/>
                            </a:rPr>
                            <m:t>𝒉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kumimoji="1" lang="en-US" altLang="ja-JP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/>
                              <a:ea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/>
                                  <a:ea typeface="Cambria Math"/>
                                </a:rPr>
                                <m:t>min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1" lang="en-US" altLang="ja-JP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1" i="1">
                                          <a:latin typeface="Cambria Math"/>
                                          <a:ea typeface="Cambria Math"/>
                                        </a:rPr>
                                        <m:t>𝒉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39" name="TextBox 3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925" y="5604443"/>
                <a:ext cx="3464614" cy="416845"/>
              </a:xfrm>
              <a:prstGeom prst="rect">
                <a:avLst/>
              </a:prstGeom>
              <a:blipFill rotWithShape="1">
                <a:blip r:embed="rId5"/>
                <a:stretch>
                  <a:fillRect t="-10145" b="-115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0" name="TextBox 396"/>
              <p:cNvSpPr txBox="1"/>
              <p:nvPr/>
            </p:nvSpPr>
            <p:spPr>
              <a:xfrm>
                <a:off x="4029544" y="6038095"/>
                <a:ext cx="4790928" cy="487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/>
                        </a:rPr>
                        <m:t>subject</m:t>
                      </m:r>
                      <m:r>
                        <a:rPr kumimoji="1" lang="en-US" altLang="ja-JP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/>
                        </a:rPr>
                        <m:t>to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1" i="1">
                                      <a:latin typeface="Cambria Math"/>
                                      <a:ea typeface="Cambria Math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𝑟𝑔𝑏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,∗</m:t>
                                  </m:r>
                                </m:e>
                              </m:d>
                              <m:r>
                                <a:rPr kumimoji="1" lang="en-US" altLang="ja-JP" sz="20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>
                                      <a:latin typeface="Cambria Math"/>
                                      <a:ea typeface="Cambria Math"/>
                                    </a:rPr>
                                    <m:t>𝒫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𝑟𝑔𝑏</m:t>
                                  </m:r>
                                </m:sub>
                              </m:sSub>
                              <m:r>
                                <a:rPr kumimoji="1" lang="en-US" altLang="ja-JP" sz="2000" b="1" i="1" smtClean="0">
                                  <a:latin typeface="Cambria Math"/>
                                  <a:ea typeface="Cambria Math"/>
                                </a:rPr>
                                <m:t>𝑨</m:t>
                              </m:r>
                              <m:r>
                                <a:rPr kumimoji="1" lang="en-US" altLang="ja-JP" sz="2000" b="1" i="1"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0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kumimoji="1" lang="ja-JP" altLang="en-US" sz="200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40" name="TextBox 3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544" y="6038095"/>
                <a:ext cx="4790928" cy="487249"/>
              </a:xfrm>
              <a:prstGeom prst="rect">
                <a:avLst/>
              </a:prstGeom>
              <a:blipFill rotWithShape="1">
                <a:blip r:embed="rId6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TextBox 397"/>
              <p:cNvSpPr txBox="1"/>
              <p:nvPr/>
            </p:nvSpPr>
            <p:spPr>
              <a:xfrm>
                <a:off x="4355976" y="3966107"/>
                <a:ext cx="3749494" cy="42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1" i="1">
                              <a:latin typeface="Cambria Math"/>
                              <a:ea typeface="Cambria Math"/>
                            </a:rPr>
                            <m:t>𝒀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/>
                              <a:ea typeface="Cambria Math"/>
                            </a:rPr>
                            <m:t>𝑟𝑔𝑏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kumimoji="1" lang="en-US" altLang="ja-JP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kumimoji="1" lang="en-US" altLang="ja-JP" sz="20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kumimoji="1" lang="en-US" altLang="ja-JP" sz="2000" i="1">
                              <a:latin typeface="Cambria Math"/>
                              <a:ea typeface="Cambria Math"/>
                            </a:rPr>
                            <m:t>,∗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2000" i="1"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b>
                          <m:r>
                            <a:rPr kumimoji="1" lang="en-US" altLang="ja-JP" sz="2000" i="1">
                              <a:latin typeface="Cambria Math"/>
                              <a:ea typeface="Cambria Math"/>
                            </a:rPr>
                            <m:t>𝑟𝑔𝑏</m:t>
                          </m:r>
                        </m:sub>
                      </m:sSub>
                      <m:r>
                        <a:rPr kumimoji="1" lang="en-US" altLang="ja-JP" sz="2000" b="1" i="1">
                          <a:latin typeface="Cambria Math"/>
                          <a:ea typeface="Cambria Math"/>
                        </a:rPr>
                        <m:t>𝑨𝒉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41" name="TextBox 3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966107"/>
                <a:ext cx="3749494" cy="425053"/>
              </a:xfrm>
              <a:prstGeom prst="rect">
                <a:avLst/>
              </a:prstGeom>
              <a:blipFill rotWithShape="1">
                <a:blip r:embed="rId7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2" name="TextBox 7"/>
          <p:cNvSpPr txBox="1">
            <a:spLocks noChangeArrowheads="1"/>
          </p:cNvSpPr>
          <p:nvPr/>
        </p:nvSpPr>
        <p:spPr bwMode="auto">
          <a:xfrm>
            <a:off x="4860032" y="5127575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400" b="1" dirty="0" smtClean="0">
                <a:latin typeface="Calibri" pitchFamily="34" charset="0"/>
              </a:rPr>
              <a:t>Reconstruction</a:t>
            </a:r>
            <a:endParaRPr lang="ja-JP" altLang="en-US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3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337" grpId="0" animBg="1"/>
      <p:bldP spid="339" grpId="0"/>
      <p:bldP spid="340" grpId="0"/>
      <p:bldP spid="341" grpId="0"/>
      <p:bldP spid="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0" y="3964179"/>
            <a:ext cx="8648700" cy="179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Simulation experiments</a:t>
            </a:r>
            <a:endParaRPr lang="zh-CN" altLang="en-US" smtClean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822450"/>
            <a:ext cx="8713787" cy="168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2042194" y="5483891"/>
            <a:ext cx="28803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698378" y="5483891"/>
            <a:ext cx="28803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580112" y="5483891"/>
            <a:ext cx="28803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6372200" y="5483891"/>
            <a:ext cx="28803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7380312" y="5483891"/>
            <a:ext cx="28803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8421475" y="5483891"/>
            <a:ext cx="28803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1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3"/>
          <p:cNvSpPr txBox="1">
            <a:spLocks noChangeArrowheads="1"/>
          </p:cNvSpPr>
          <p:nvPr/>
        </p:nvSpPr>
        <p:spPr bwMode="auto">
          <a:xfrm>
            <a:off x="1012825" y="6357938"/>
            <a:ext cx="895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460 nm</a:t>
            </a:r>
            <a:endParaRPr lang="ja-JP" altLang="en-US"/>
          </a:p>
        </p:txBody>
      </p:sp>
      <p:sp>
        <p:nvSpPr>
          <p:cNvPr id="86019" name="TextBox 6"/>
          <p:cNvSpPr txBox="1">
            <a:spLocks noChangeArrowheads="1"/>
          </p:cNvSpPr>
          <p:nvPr/>
        </p:nvSpPr>
        <p:spPr bwMode="auto">
          <a:xfrm>
            <a:off x="2246313" y="6357938"/>
            <a:ext cx="893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550 nm</a:t>
            </a:r>
            <a:endParaRPr lang="ja-JP" altLang="en-US"/>
          </a:p>
        </p:txBody>
      </p:sp>
      <p:sp>
        <p:nvSpPr>
          <p:cNvPr id="86020" name="TextBox 7"/>
          <p:cNvSpPr txBox="1">
            <a:spLocks noChangeArrowheads="1"/>
          </p:cNvSpPr>
          <p:nvPr/>
        </p:nvSpPr>
        <p:spPr bwMode="auto">
          <a:xfrm>
            <a:off x="3533775" y="6357938"/>
            <a:ext cx="893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620 nm</a:t>
            </a:r>
            <a:endParaRPr lang="ja-JP" altLang="en-US"/>
          </a:p>
        </p:txBody>
      </p:sp>
      <p:sp>
        <p:nvSpPr>
          <p:cNvPr id="86021" name="TextBox 3"/>
          <p:cNvSpPr txBox="1">
            <a:spLocks noChangeArrowheads="1"/>
          </p:cNvSpPr>
          <p:nvPr/>
        </p:nvSpPr>
        <p:spPr bwMode="auto">
          <a:xfrm>
            <a:off x="4787900" y="6372225"/>
            <a:ext cx="895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460 nm</a:t>
            </a:r>
            <a:endParaRPr lang="ja-JP" altLang="en-US"/>
          </a:p>
        </p:txBody>
      </p:sp>
      <p:sp>
        <p:nvSpPr>
          <p:cNvPr id="86022" name="TextBox 6"/>
          <p:cNvSpPr txBox="1">
            <a:spLocks noChangeArrowheads="1"/>
          </p:cNvSpPr>
          <p:nvPr/>
        </p:nvSpPr>
        <p:spPr bwMode="auto">
          <a:xfrm>
            <a:off x="6021388" y="6372225"/>
            <a:ext cx="893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550 nm</a:t>
            </a:r>
            <a:endParaRPr lang="ja-JP" altLang="en-US"/>
          </a:p>
        </p:txBody>
      </p:sp>
      <p:sp>
        <p:nvSpPr>
          <p:cNvPr id="86023" name="TextBox 7"/>
          <p:cNvSpPr txBox="1">
            <a:spLocks noChangeArrowheads="1"/>
          </p:cNvSpPr>
          <p:nvPr/>
        </p:nvSpPr>
        <p:spPr bwMode="auto">
          <a:xfrm>
            <a:off x="7308850" y="6372225"/>
            <a:ext cx="893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620 nm</a:t>
            </a:r>
            <a:endParaRPr lang="ja-JP" altLang="en-US"/>
          </a:p>
        </p:txBody>
      </p:sp>
      <p:pic>
        <p:nvPicPr>
          <p:cNvPr id="860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47650"/>
            <a:ext cx="781685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03200"/>
            <a:ext cx="6791325" cy="621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3" name="TextBox 3"/>
          <p:cNvSpPr txBox="1">
            <a:spLocks noChangeArrowheads="1"/>
          </p:cNvSpPr>
          <p:nvPr/>
        </p:nvSpPr>
        <p:spPr bwMode="auto">
          <a:xfrm>
            <a:off x="1687513" y="6415088"/>
            <a:ext cx="893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430 nm</a:t>
            </a:r>
            <a:endParaRPr lang="ja-JP" altLang="en-US"/>
          </a:p>
        </p:txBody>
      </p:sp>
      <p:sp>
        <p:nvSpPr>
          <p:cNvPr id="87044" name="TextBox 5"/>
          <p:cNvSpPr txBox="1">
            <a:spLocks noChangeArrowheads="1"/>
          </p:cNvSpPr>
          <p:nvPr/>
        </p:nvSpPr>
        <p:spPr bwMode="auto">
          <a:xfrm>
            <a:off x="3019425" y="6415088"/>
            <a:ext cx="895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490 nm</a:t>
            </a:r>
            <a:endParaRPr lang="ja-JP" altLang="en-US"/>
          </a:p>
        </p:txBody>
      </p:sp>
      <p:sp>
        <p:nvSpPr>
          <p:cNvPr id="87045" name="TextBox 6"/>
          <p:cNvSpPr txBox="1">
            <a:spLocks noChangeArrowheads="1"/>
          </p:cNvSpPr>
          <p:nvPr/>
        </p:nvSpPr>
        <p:spPr bwMode="auto">
          <a:xfrm>
            <a:off x="4397375" y="6415088"/>
            <a:ext cx="895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550 nm</a:t>
            </a:r>
            <a:endParaRPr lang="ja-JP" altLang="en-US"/>
          </a:p>
        </p:txBody>
      </p:sp>
      <p:sp>
        <p:nvSpPr>
          <p:cNvPr id="87046" name="TextBox 7"/>
          <p:cNvSpPr txBox="1">
            <a:spLocks noChangeArrowheads="1"/>
          </p:cNvSpPr>
          <p:nvPr/>
        </p:nvSpPr>
        <p:spPr bwMode="auto">
          <a:xfrm>
            <a:off x="5684838" y="6415088"/>
            <a:ext cx="895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610 nm</a:t>
            </a:r>
            <a:endParaRPr lang="ja-JP" altLang="en-US"/>
          </a:p>
        </p:txBody>
      </p:sp>
      <p:sp>
        <p:nvSpPr>
          <p:cNvPr id="87047" name="TextBox 8"/>
          <p:cNvSpPr txBox="1">
            <a:spLocks noChangeArrowheads="1"/>
          </p:cNvSpPr>
          <p:nvPr/>
        </p:nvSpPr>
        <p:spPr bwMode="auto">
          <a:xfrm>
            <a:off x="6972300" y="6415088"/>
            <a:ext cx="893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670 nm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04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8" descr="D:\Rei_code\mrf_image_fusion\Rei_version\mrf_image_fusion\out\spec\sponges_ms\spectrum_est\global_second_error_0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76225"/>
            <a:ext cx="1225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9" descr="D:\Rei_code\mrf_image_fusion\Rei_version\mrf_image_fusion\out\spec\sponges_ms\spectrum_est\global_second_error_10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6225"/>
            <a:ext cx="1225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10" descr="D:\Rei_code\mrf_image_fusion\Rei_version\mrf_image_fusion\out\spec\sponges_ms\spectrum_est\global_second_error_16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276225"/>
            <a:ext cx="1225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11" descr="D:\Rei_code\mrf_image_fusion\Rei_version\mrf_image_fusion\out\spec\sponges_ms\spectrum_est\global_second_error_22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76225"/>
            <a:ext cx="1225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12" descr="D:\Rei_code\mrf_image_fusion\Rei_version\mrf_image_fusion\out\spec\sponges_ms\spectrum_est\global_second_error_28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276225"/>
            <a:ext cx="1225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1" name="TextBox 1"/>
          <p:cNvSpPr txBox="1">
            <a:spLocks noChangeArrowheads="1"/>
          </p:cNvSpPr>
          <p:nvPr/>
        </p:nvSpPr>
        <p:spPr bwMode="auto">
          <a:xfrm>
            <a:off x="2692400" y="1509713"/>
            <a:ext cx="42656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/>
              <a:t>Error images of Global PCA with back-projection</a:t>
            </a:r>
            <a:endParaRPr lang="ja-JP" altLang="en-US" sz="1600"/>
          </a:p>
        </p:txBody>
      </p:sp>
      <p:pic>
        <p:nvPicPr>
          <p:cNvPr id="88072" name="Picture 13" descr="D:\Rei_code\mrf_image_fusion\Rei_version\mrf_image_fusion\out\spec\sponges_ms\spectrum_est\localwin_second_error_04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858963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14" descr="D:\Rei_code\mrf_image_fusion\Rei_version\mrf_image_fusion\out\spec\sponges_ms\spectrum_est\localwin_second_error_10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58963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4" name="Picture 15" descr="D:\Rei_code\mrf_image_fusion\Rei_version\mrf_image_fusion\out\spec\sponges_ms\spectrum_est\localwin_second_error_16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858963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5" name="Picture 16" descr="D:\Rei_code\mrf_image_fusion\Rei_version\mrf_image_fusion\out\spec\sponges_ms\spectrum_est\localwin_second_error_22.b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1858963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6" name="Picture 17" descr="D:\Rei_code\mrf_image_fusion\Rei_version\mrf_image_fusion\out\spec\sponges_ms\spectrum_est\localwin_second_error_28.b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1858963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7" name="TextBox 20"/>
          <p:cNvSpPr txBox="1">
            <a:spLocks noChangeArrowheads="1"/>
          </p:cNvSpPr>
          <p:nvPr/>
        </p:nvSpPr>
        <p:spPr bwMode="auto">
          <a:xfrm>
            <a:off x="2398713" y="3103563"/>
            <a:ext cx="48529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/>
              <a:t>Error images of local window with back-projection</a:t>
            </a:r>
            <a:endParaRPr lang="ja-JP" altLang="en-US" sz="1600"/>
          </a:p>
        </p:txBody>
      </p:sp>
      <p:pic>
        <p:nvPicPr>
          <p:cNvPr id="88078" name="Picture 18" descr="D:\Rei_code\mrf_image_fusion\Rei_version\mrf_image_fusion\out\spec\sponges_ms\spectrum_est\rgbclst_second_error_04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430588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9" name="Picture 19" descr="D:\Rei_code\mrf_image_fusion\Rei_version\mrf_image_fusion\out\spec\sponges_ms\spectrum_est\rgbclst_second_error_10.bm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30588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0" name="Picture 20" descr="D:\Rei_code\mrf_image_fusion\Rei_version\mrf_image_fusion\out\spec\sponges_ms\spectrum_est\rgbclst_second_error_16.bm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430588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1" name="Picture 21" descr="D:\Rei_code\mrf_image_fusion\Rei_version\mrf_image_fusion\out\spec\sponges_ms\spectrum_est\rgbclst_second_error_22.bm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430588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2" name="Picture 22" descr="D:\Rei_code\mrf_image_fusion\Rei_version\mrf_image_fusion\out\spec\sponges_ms\spectrum_est\rgbclst_second_error_28.bm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430588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3" name="TextBox 26"/>
          <p:cNvSpPr txBox="1">
            <a:spLocks noChangeArrowheads="1"/>
          </p:cNvSpPr>
          <p:nvPr/>
        </p:nvSpPr>
        <p:spPr bwMode="auto">
          <a:xfrm>
            <a:off x="1955800" y="4668838"/>
            <a:ext cx="5738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/>
              <a:t>Error images of RGB clustering with back-projection</a:t>
            </a:r>
            <a:endParaRPr lang="ja-JP" altLang="en-US" sz="1600"/>
          </a:p>
        </p:txBody>
      </p:sp>
      <p:pic>
        <p:nvPicPr>
          <p:cNvPr id="88084" name="Picture 23" descr="D:\Rei_papers\writing\cvpr\cvpr2011AuthorKit\cvprfinal\img\sim\bar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66700"/>
            <a:ext cx="2413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5" name="Picture 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5024438"/>
            <a:ext cx="6792913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 descr="D:\John\simulation\new_sims2\result\beads\beads_ms_john_second_hdr_0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400050"/>
            <a:ext cx="61595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Box 3"/>
          <p:cNvSpPr txBox="1">
            <a:spLocks noChangeArrowheads="1"/>
          </p:cNvSpPr>
          <p:nvPr/>
        </p:nvSpPr>
        <p:spPr bwMode="auto">
          <a:xfrm>
            <a:off x="7839075" y="3302000"/>
            <a:ext cx="111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Estimated</a:t>
            </a:r>
          </a:p>
          <a:p>
            <a:pPr eaLnBrk="1" hangingPunct="1"/>
            <a:r>
              <a:rPr lang="en-US" altLang="ja-JP"/>
              <a:t>430 nm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89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1"/>
          <p:cNvSpPr txBox="1">
            <a:spLocks noChangeArrowheads="1"/>
          </p:cNvSpPr>
          <p:nvPr/>
        </p:nvSpPr>
        <p:spPr bwMode="auto">
          <a:xfrm>
            <a:off x="7839075" y="3302000"/>
            <a:ext cx="893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Ground</a:t>
            </a:r>
          </a:p>
          <a:p>
            <a:pPr eaLnBrk="1" hangingPunct="1"/>
            <a:r>
              <a:rPr lang="en-US" altLang="ja-JP"/>
              <a:t>truth</a:t>
            </a:r>
            <a:endParaRPr lang="ja-JP" altLang="en-US"/>
          </a:p>
        </p:txBody>
      </p:sp>
      <p:pic>
        <p:nvPicPr>
          <p:cNvPr id="90115" name="Picture 4" descr="D:\Rei_code\mrf_image_fusion\Rei_version\mrf_image_fusion\out\spec\beads_ms\GroundTruth\hdr\beads_ms_0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400050"/>
            <a:ext cx="61626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9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D:\John\simulation\new_sims2\result\gt\beads_ms\beads_RGB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400050"/>
            <a:ext cx="61626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Box 3"/>
          <p:cNvSpPr txBox="1">
            <a:spLocks noChangeArrowheads="1"/>
          </p:cNvSpPr>
          <p:nvPr/>
        </p:nvSpPr>
        <p:spPr bwMode="auto">
          <a:xfrm>
            <a:off x="7839075" y="3302000"/>
            <a:ext cx="755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RGB</a:t>
            </a:r>
          </a:p>
          <a:p>
            <a:pPr eaLnBrk="1" hangingPunct="1"/>
            <a:r>
              <a:rPr lang="en-US" altLang="ja-JP"/>
              <a:t>image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72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 descr="D:\John\simulation\new_sims2\result\beads\beads_ms_john_second_error_04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400050"/>
            <a:ext cx="61595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Box 2"/>
          <p:cNvSpPr txBox="1">
            <a:spLocks noChangeArrowheads="1"/>
          </p:cNvSpPr>
          <p:nvPr/>
        </p:nvSpPr>
        <p:spPr bwMode="auto">
          <a:xfrm>
            <a:off x="7839075" y="3302000"/>
            <a:ext cx="755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Error</a:t>
            </a:r>
          </a:p>
          <a:p>
            <a:pPr eaLnBrk="1" hangingPunct="1"/>
            <a:r>
              <a:rPr lang="en-US" altLang="ja-JP"/>
              <a:t>image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9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338" y="1958975"/>
            <a:ext cx="8569325" cy="1470025"/>
          </a:xfrm>
        </p:spPr>
        <p:txBody>
          <a:bodyPr/>
          <a:lstStyle/>
          <a:p>
            <a:pPr eaLnBrk="1" hangingPunct="1"/>
            <a:r>
              <a:rPr lang="en-US" altLang="ja-JP" sz="3200" dirty="0" smtClean="0"/>
              <a:t>High-resolution Hyperspectral Imaging via Matrix Factorization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149725"/>
            <a:ext cx="8496300" cy="2519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ja-JP" sz="2000" smtClean="0"/>
              <a:t>Rei Kawakami</a:t>
            </a:r>
            <a:r>
              <a:rPr lang="en-US" altLang="ja-JP" sz="2000" baseline="30000" smtClean="0"/>
              <a:t>1</a:t>
            </a:r>
            <a:r>
              <a:rPr lang="en-US" altLang="ja-JP" sz="2000" smtClean="0"/>
              <a:t> John Wright</a:t>
            </a:r>
            <a:r>
              <a:rPr lang="en-US" altLang="ja-JP" sz="2000" baseline="30000" smtClean="0"/>
              <a:t>2</a:t>
            </a:r>
            <a:r>
              <a:rPr lang="en-US" altLang="ja-JP" sz="2000" smtClean="0"/>
              <a:t>  Yu-Wing Tai</a:t>
            </a:r>
            <a:r>
              <a:rPr lang="en-US" altLang="ja-JP" sz="2000" baseline="30000" smtClean="0"/>
              <a:t>3 </a:t>
            </a:r>
            <a:r>
              <a:rPr lang="en-US" altLang="ja-JP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smtClean="0"/>
              <a:t>Yasuyuki Matsushita</a:t>
            </a:r>
            <a:r>
              <a:rPr lang="en-US" altLang="ja-JP" sz="2000" baseline="30000" smtClean="0"/>
              <a:t>2 </a:t>
            </a:r>
            <a:r>
              <a:rPr lang="en-US" altLang="ja-JP" sz="2000" smtClean="0"/>
              <a:t>Moshe Ben-Ezra</a:t>
            </a:r>
            <a:r>
              <a:rPr lang="en-US" altLang="ja-JP" sz="2000" baseline="30000" smtClean="0"/>
              <a:t>2 </a:t>
            </a:r>
            <a:r>
              <a:rPr lang="en-US" altLang="ja-JP" sz="2000" smtClean="0"/>
              <a:t>Katsushi Ikeuchi</a:t>
            </a:r>
            <a:r>
              <a:rPr lang="en-US" altLang="ja-JP" sz="2000" baseline="30000" smtClean="0"/>
              <a:t>3</a:t>
            </a:r>
            <a:r>
              <a:rPr lang="en-US" altLang="ja-JP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ja-JP" sz="1600" baseline="3000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1600" baseline="30000" smtClean="0"/>
              <a:t>1</a:t>
            </a:r>
            <a:r>
              <a:rPr lang="en-US" altLang="ja-JP" sz="2000" smtClean="0"/>
              <a:t>University of Tokyo,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baseline="30000" smtClean="0"/>
              <a:t>2</a:t>
            </a:r>
            <a:r>
              <a:rPr lang="en-US" altLang="ja-JP" sz="2000" smtClean="0"/>
              <a:t>Microsoft Research Asia (MSRA),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baseline="30000" smtClean="0"/>
              <a:t>3</a:t>
            </a:r>
            <a:r>
              <a:rPr lang="en-US" altLang="ja-JP" sz="2000" smtClean="0"/>
              <a:t>Korea Advanced Institute of Science and Technology (KAIST) </a:t>
            </a:r>
          </a:p>
          <a:p>
            <a:pPr eaLnBrk="1" hangingPunct="1">
              <a:lnSpc>
                <a:spcPct val="80000"/>
              </a:lnSpc>
            </a:pPr>
            <a:endParaRPr lang="en-US" altLang="ja-JP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ja-JP" sz="2800" b="1" smtClean="0"/>
              <a:t>CVPR 11</a:t>
            </a:r>
          </a:p>
        </p:txBody>
      </p:sp>
    </p:spTree>
    <p:extLst>
      <p:ext uri="{BB962C8B-B14F-4D97-AF65-F5344CB8AC3E}">
        <p14:creationId xmlns:p14="http://schemas.microsoft.com/office/powerpoint/2010/main" val="4949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79450"/>
            <a:ext cx="775335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0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673100"/>
            <a:ext cx="7816850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33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HS camera</a:t>
            </a:r>
            <a:endParaRPr lang="zh-CN" altLang="en-US" smtClean="0"/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625475" y="2057400"/>
            <a:ext cx="7893050" cy="3714750"/>
            <a:chOff x="685800" y="2057400"/>
            <a:chExt cx="7891464" cy="3714752"/>
          </a:xfrm>
        </p:grpSpPr>
        <p:pic>
          <p:nvPicPr>
            <p:cNvPr id="93200" name="Picture 2" descr="D:\Rei_pic\meeting_10_09\IMG_021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057400"/>
              <a:ext cx="4953001" cy="371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01" name="Picture 3" descr="D:\Rei_pic\meeting_10_09\IMG_022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057400"/>
              <a:ext cx="2786064" cy="371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Elbow Connector 5"/>
          <p:cNvCxnSpPr>
            <a:stCxn id="93189" idx="0"/>
          </p:cNvCxnSpPr>
          <p:nvPr/>
        </p:nvCxnSpPr>
        <p:spPr>
          <a:xfrm rot="5400000" flipH="1" flipV="1">
            <a:off x="691357" y="4234804"/>
            <a:ext cx="2254250" cy="1446213"/>
          </a:xfrm>
          <a:prstGeom prst="bentConnector3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89" name="TextBox 6"/>
          <p:cNvSpPr txBox="1">
            <a:spLocks noChangeArrowheads="1"/>
          </p:cNvSpPr>
          <p:nvPr/>
        </p:nvSpPr>
        <p:spPr bwMode="auto">
          <a:xfrm>
            <a:off x="762000" y="6085036"/>
            <a:ext cx="666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CN"/>
              <a:t>Filter</a:t>
            </a:r>
            <a:endParaRPr lang="zh-CN" altLang="en-US"/>
          </a:p>
        </p:txBody>
      </p:sp>
      <p:cxnSp>
        <p:nvCxnSpPr>
          <p:cNvPr id="12" name="Elbow Connector 11"/>
          <p:cNvCxnSpPr>
            <a:stCxn id="93191" idx="1"/>
          </p:cNvCxnSpPr>
          <p:nvPr/>
        </p:nvCxnSpPr>
        <p:spPr>
          <a:xfrm rot="10800000" flipV="1">
            <a:off x="2697164" y="1708944"/>
            <a:ext cx="839786" cy="1339056"/>
          </a:xfrm>
          <a:prstGeom prst="bentConnector2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1" name="TextBox 13"/>
          <p:cNvSpPr txBox="1">
            <a:spLocks noChangeArrowheads="1"/>
          </p:cNvSpPr>
          <p:nvPr/>
        </p:nvSpPr>
        <p:spPr bwMode="auto">
          <a:xfrm>
            <a:off x="3536950" y="1524000"/>
            <a:ext cx="763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CN"/>
              <a:t>CMOS</a:t>
            </a:r>
            <a:endParaRPr lang="zh-CN" altLang="en-US"/>
          </a:p>
        </p:txBody>
      </p:sp>
      <p:cxnSp>
        <p:nvCxnSpPr>
          <p:cNvPr id="5" name="Elbow Connector 4"/>
          <p:cNvCxnSpPr>
            <a:stCxn id="93193" idx="2"/>
          </p:cNvCxnSpPr>
          <p:nvPr/>
        </p:nvCxnSpPr>
        <p:spPr>
          <a:xfrm rot="16200000" flipH="1">
            <a:off x="642144" y="2013744"/>
            <a:ext cx="1230312" cy="990600"/>
          </a:xfrm>
          <a:prstGeom prst="bentConnector3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3" name="TextBox 8"/>
          <p:cNvSpPr txBox="1">
            <a:spLocks noChangeArrowheads="1"/>
          </p:cNvSpPr>
          <p:nvPr/>
        </p:nvSpPr>
        <p:spPr bwMode="auto">
          <a:xfrm>
            <a:off x="457200" y="15240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CN"/>
              <a:t>Lens</a:t>
            </a:r>
            <a:endParaRPr lang="zh-CN" altLang="en-US"/>
          </a:p>
        </p:txBody>
      </p:sp>
      <p:cxnSp>
        <p:nvCxnSpPr>
          <p:cNvPr id="16" name="Elbow Connector 15"/>
          <p:cNvCxnSpPr/>
          <p:nvPr/>
        </p:nvCxnSpPr>
        <p:spPr>
          <a:xfrm rot="16200000" flipH="1">
            <a:off x="1498602" y="2252665"/>
            <a:ext cx="1230310" cy="512760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5" name="TextBox 18"/>
          <p:cNvSpPr txBox="1">
            <a:spLocks noChangeArrowheads="1"/>
          </p:cNvSpPr>
          <p:nvPr/>
        </p:nvSpPr>
        <p:spPr bwMode="auto">
          <a:xfrm>
            <a:off x="1344613" y="1525588"/>
            <a:ext cx="1025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CN" dirty="0"/>
              <a:t>Aperture</a:t>
            </a:r>
            <a:endParaRPr lang="zh-CN" altLang="en-US" dirty="0"/>
          </a:p>
        </p:txBody>
      </p:sp>
      <p:cxnSp>
        <p:nvCxnSpPr>
          <p:cNvPr id="25" name="Elbow Connector 24"/>
          <p:cNvCxnSpPr/>
          <p:nvPr/>
        </p:nvCxnSpPr>
        <p:spPr>
          <a:xfrm rot="5400000">
            <a:off x="3918744" y="3088481"/>
            <a:ext cx="1176338" cy="790575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7" name="TextBox 23"/>
          <p:cNvSpPr txBox="1">
            <a:spLocks noChangeArrowheads="1"/>
          </p:cNvSpPr>
          <p:nvPr/>
        </p:nvSpPr>
        <p:spPr bwMode="auto">
          <a:xfrm>
            <a:off x="4541838" y="2544763"/>
            <a:ext cx="71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CN"/>
              <a:t>Focus</a:t>
            </a:r>
            <a:endParaRPr lang="zh-CN" altLang="en-US"/>
          </a:p>
        </p:txBody>
      </p:sp>
      <p:cxnSp>
        <p:nvCxnSpPr>
          <p:cNvPr id="43" name="Elbow Connector 42"/>
          <p:cNvCxnSpPr>
            <a:stCxn id="93199" idx="0"/>
          </p:cNvCxnSpPr>
          <p:nvPr/>
        </p:nvCxnSpPr>
        <p:spPr>
          <a:xfrm rot="16200000" flipV="1">
            <a:off x="2352676" y="5646737"/>
            <a:ext cx="1066800" cy="136525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9" name="TextBox 46"/>
          <p:cNvSpPr txBox="1">
            <a:spLocks noChangeArrowheads="1"/>
          </p:cNvSpPr>
          <p:nvPr/>
        </p:nvSpPr>
        <p:spPr bwMode="auto">
          <a:xfrm>
            <a:off x="1990725" y="6248400"/>
            <a:ext cx="1925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CN"/>
              <a:t>Translational stage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6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>
            <a:grpSpLocks noChangeAspect="1"/>
          </p:cNvGrpSpPr>
          <p:nvPr/>
        </p:nvGrpSpPr>
        <p:grpSpPr>
          <a:xfrm>
            <a:off x="348628" y="2060848"/>
            <a:ext cx="8317038" cy="2254758"/>
            <a:chOff x="-2268760" y="231775"/>
            <a:chExt cx="6300787" cy="1708150"/>
          </a:xfrm>
        </p:grpSpPr>
        <p:pic>
          <p:nvPicPr>
            <p:cNvPr id="4" name="Picture 67" descr="painting_2_4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377" y="231775"/>
              <a:ext cx="1263650" cy="836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3" descr="painting_2_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27" y="231775"/>
              <a:ext cx="1263650" cy="836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8" descr="chinese_painting_4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102" y="1103313"/>
              <a:ext cx="1263650" cy="83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7" descr="chinese_painting_2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63860" y="1103313"/>
              <a:ext cx="1263650" cy="83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8760" y="234950"/>
              <a:ext cx="1052512" cy="17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7"/>
            <p:cNvSpPr>
              <a:spLocks noChangeArrowheads="1"/>
            </p:cNvSpPr>
            <p:nvPr/>
          </p:nvSpPr>
          <p:spPr bwMode="auto">
            <a:xfrm>
              <a:off x="-2198910" y="1739900"/>
              <a:ext cx="223837" cy="157163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8594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7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-1544860" y="1443038"/>
              <a:ext cx="223837" cy="157162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defTabSz="85944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7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1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-1427385" y="923925"/>
              <a:ext cx="257175" cy="519113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42"/>
            <p:cNvCxnSpPr>
              <a:cxnSpLocks noChangeShapeType="1"/>
            </p:cNvCxnSpPr>
            <p:nvPr/>
          </p:nvCxnSpPr>
          <p:spPr bwMode="auto">
            <a:xfrm flipV="1">
              <a:off x="-1970310" y="1817688"/>
              <a:ext cx="801687" cy="1587"/>
            </a:xfrm>
            <a:prstGeom prst="straightConnector1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3" name="Picture 50" descr="chinese_painting_2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27" y="1103313"/>
              <a:ext cx="1263650" cy="836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4" descr="chinese_painting_4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377" y="1103313"/>
              <a:ext cx="1263650" cy="836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9" descr="chinese_painting_2_2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63860" y="231775"/>
              <a:ext cx="1263650" cy="83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2" descr="chinese_painting_2_4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102" y="231775"/>
              <a:ext cx="1263650" cy="83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Real data experiment</a:t>
            </a:r>
            <a:endParaRPr lang="ja-JP" altLang="en-US" smtClean="0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67094" y="4377662"/>
            <a:ext cx="1143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CN" sz="1600" dirty="0" smtClean="0"/>
              <a:t>Input RGB</a:t>
            </a:r>
            <a:endParaRPr lang="zh-CN" altLang="en-US" sz="1600" dirty="0"/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646396" y="4377662"/>
            <a:ext cx="1463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CN" sz="1600" dirty="0" smtClean="0"/>
              <a:t>Input (550nm)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5301454" y="4377662"/>
            <a:ext cx="1463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CN" sz="1600" dirty="0" smtClean="0"/>
              <a:t>Input (620nm)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3246298" y="4377662"/>
            <a:ext cx="19191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CN" sz="1600" dirty="0" smtClean="0"/>
              <a:t>Estimated (550nm)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6901357" y="4377662"/>
            <a:ext cx="19191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CN" sz="1600" dirty="0" smtClean="0"/>
              <a:t>Estimated (620nm)</a:t>
            </a:r>
          </a:p>
        </p:txBody>
      </p:sp>
    </p:spTree>
    <p:extLst>
      <p:ext uri="{BB962C8B-B14F-4D97-AF65-F5344CB8AC3E}">
        <p14:creationId xmlns:p14="http://schemas.microsoft.com/office/powerpoint/2010/main" val="11804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Summary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Method to reconstruct high-resolution </a:t>
            </a:r>
            <a:r>
              <a:rPr lang="en-US" altLang="ja-JP" dirty="0" err="1" smtClean="0"/>
              <a:t>hyperspectral</a:t>
            </a:r>
            <a:r>
              <a:rPr lang="en-US" altLang="ja-JP" dirty="0" smtClean="0"/>
              <a:t> image from </a:t>
            </a:r>
          </a:p>
          <a:p>
            <a:pPr lvl="1" eaLnBrk="1" hangingPunct="1"/>
            <a:r>
              <a:rPr lang="en-US" altLang="ja-JP" dirty="0" smtClean="0"/>
              <a:t>Low-res </a:t>
            </a:r>
            <a:r>
              <a:rPr lang="en-US" altLang="ja-JP" dirty="0" err="1" smtClean="0"/>
              <a:t>hyperspectral</a:t>
            </a:r>
            <a:r>
              <a:rPr lang="en-US" altLang="ja-JP" dirty="0" smtClean="0"/>
              <a:t> camera</a:t>
            </a:r>
          </a:p>
          <a:p>
            <a:pPr lvl="1" eaLnBrk="1" hangingPunct="1"/>
            <a:r>
              <a:rPr lang="en-US" altLang="ja-JP" dirty="0" smtClean="0"/>
              <a:t>High-res RGB camera</a:t>
            </a:r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en-US" altLang="ja-JP" dirty="0" smtClean="0"/>
              <a:t>Spatial </a:t>
            </a:r>
            <a:r>
              <a:rPr lang="en-US" altLang="ja-JP" dirty="0" err="1" smtClean="0"/>
              <a:t>sparsity</a:t>
            </a:r>
            <a:r>
              <a:rPr lang="en-US" altLang="ja-JP" dirty="0" smtClean="0"/>
              <a:t> of </a:t>
            </a:r>
            <a:r>
              <a:rPr lang="en-US" altLang="ja-JP" dirty="0" err="1" smtClean="0"/>
              <a:t>hyperspectral</a:t>
            </a:r>
            <a:r>
              <a:rPr lang="en-US" altLang="ja-JP" dirty="0" smtClean="0"/>
              <a:t> input</a:t>
            </a:r>
          </a:p>
          <a:p>
            <a:pPr lvl="1" eaLnBrk="1" hangingPunct="1"/>
            <a:r>
              <a:rPr lang="en-US" altLang="ja-JP" dirty="0" smtClean="0"/>
              <a:t>Search for a factorization of the input into</a:t>
            </a:r>
          </a:p>
          <a:p>
            <a:pPr lvl="2" eaLnBrk="1" hangingPunct="1"/>
            <a:r>
              <a:rPr lang="en-US" altLang="ja-JP" dirty="0" smtClean="0"/>
              <a:t>basis functions</a:t>
            </a:r>
          </a:p>
          <a:p>
            <a:pPr lvl="2" eaLnBrk="1" hangingPunct="1"/>
            <a:r>
              <a:rPr lang="en-US" altLang="ja-JP" dirty="0" smtClean="0"/>
              <a:t>set of maximally sparse coefﬁcients</a:t>
            </a:r>
          </a:p>
        </p:txBody>
      </p:sp>
    </p:spTree>
    <p:extLst>
      <p:ext uri="{BB962C8B-B14F-4D97-AF65-F5344CB8AC3E}">
        <p14:creationId xmlns:p14="http://schemas.microsoft.com/office/powerpoint/2010/main" val="38231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57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Giga-pixel Camera</a:t>
            </a:r>
            <a:endParaRPr lang="ja-JP" altLang="en-US" dirty="0" smtClean="0"/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693863"/>
            <a:ext cx="34290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1646238"/>
            <a:ext cx="342900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テキスト ボックス 10"/>
          <p:cNvSpPr txBox="1">
            <a:spLocks noChangeArrowheads="1"/>
          </p:cNvSpPr>
          <p:nvPr/>
        </p:nvSpPr>
        <p:spPr bwMode="auto">
          <a:xfrm>
            <a:off x="3879850" y="4227513"/>
            <a:ext cx="1268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/>
              <a:t>M. Ezra et al.</a:t>
            </a:r>
            <a:endParaRPr lang="ja-JP" altLang="en-US" sz="1400"/>
          </a:p>
        </p:txBody>
      </p:sp>
      <p:sp>
        <p:nvSpPr>
          <p:cNvPr id="74758" name="テキスト ボックス 11"/>
          <p:cNvSpPr txBox="1">
            <a:spLocks noChangeArrowheads="1"/>
          </p:cNvSpPr>
          <p:nvPr/>
        </p:nvSpPr>
        <p:spPr bwMode="auto">
          <a:xfrm>
            <a:off x="1360488" y="4057650"/>
            <a:ext cx="2401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/>
              <a:t>Giga-pixel Camera</a:t>
            </a:r>
          </a:p>
          <a:p>
            <a:pPr algn="ctr" eaLnBrk="1" hangingPunct="1"/>
            <a:r>
              <a:rPr lang="en-US" altLang="ja-JP"/>
              <a:t>@ Microsoft research</a:t>
            </a:r>
            <a:endParaRPr lang="ja-JP" altLang="en-US"/>
          </a:p>
        </p:txBody>
      </p:sp>
      <p:sp>
        <p:nvSpPr>
          <p:cNvPr id="74759" name="テキスト ボックス 20"/>
          <p:cNvSpPr txBox="1">
            <a:spLocks noChangeArrowheads="1"/>
          </p:cNvSpPr>
          <p:nvPr/>
        </p:nvSpPr>
        <p:spPr bwMode="auto">
          <a:xfrm>
            <a:off x="904875" y="1704975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2"/>
                </a:solidFill>
              </a:rPr>
              <a:t>Large-format lens</a:t>
            </a:r>
            <a:endParaRPr lang="ja-JP" altLang="en-US">
              <a:solidFill>
                <a:schemeClr val="bg2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rot="5400000" flipH="1" flipV="1">
            <a:off x="833438" y="2276475"/>
            <a:ext cx="642938" cy="71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5400000" flipH="1" flipV="1">
            <a:off x="2905125" y="2276475"/>
            <a:ext cx="714375" cy="1428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2" name="テキスト ボックス 26"/>
          <p:cNvSpPr txBox="1">
            <a:spLocks noChangeArrowheads="1"/>
          </p:cNvSpPr>
          <p:nvPr/>
        </p:nvSpPr>
        <p:spPr bwMode="auto">
          <a:xfrm>
            <a:off x="3048000" y="1704975"/>
            <a:ext cx="600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bg2"/>
                </a:solidFill>
              </a:rPr>
              <a:t>CCD</a:t>
            </a:r>
            <a:endParaRPr lang="ja-JP" altLang="en-US">
              <a:solidFill>
                <a:schemeClr val="bg2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36563" y="4868863"/>
            <a:ext cx="8312150" cy="1944513"/>
            <a:chOff x="436563" y="4868863"/>
            <a:chExt cx="8312150" cy="1944513"/>
          </a:xfrm>
        </p:grpSpPr>
        <p:pic>
          <p:nvPicPr>
            <p:cNvPr id="7476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63" y="4929188"/>
              <a:ext cx="4351337" cy="173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76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413" y="4868863"/>
              <a:ext cx="3924300" cy="186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436563" y="6530949"/>
              <a:ext cx="8312150" cy="282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9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lectromagline-al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8701"/>
            <a:ext cx="7902371" cy="57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Spectrum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472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RGB vs. Spectrum</a:t>
            </a:r>
            <a:endParaRPr kumimoji="1" lang="ja-JP" altLang="en-US" dirty="0"/>
          </a:p>
        </p:txBody>
      </p:sp>
      <p:pic>
        <p:nvPicPr>
          <p:cNvPr id="4" name="Picture 3" descr="C:\Users\rei\Desktop\CIE1931_RGBCM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8" y="1901888"/>
            <a:ext cx="3940178" cy="295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>
            <a:grpSpLocks noChangeAspect="1"/>
          </p:cNvGrpSpPr>
          <p:nvPr/>
        </p:nvGrpSpPr>
        <p:grpSpPr>
          <a:xfrm>
            <a:off x="4716016" y="1412776"/>
            <a:ext cx="5573837" cy="3555169"/>
            <a:chOff x="4565434" y="4249028"/>
            <a:chExt cx="3897788" cy="248613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434" y="4452942"/>
              <a:ext cx="3897788" cy="2282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6372200" y="4249028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7142147" y="4249028"/>
              <a:ext cx="751904" cy="2403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Picture 12" descr="D:\My Documents\myWritings\documents\core_project\LCTF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48" y="4996150"/>
            <a:ext cx="1248028" cy="160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02338"/>
            <a:ext cx="2306441" cy="132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rei\Desktop\buy-digital-camera-canon-powershot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0" y="5229200"/>
            <a:ext cx="1327389" cy="10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2329305" y="5018728"/>
            <a:ext cx="1619412" cy="1421660"/>
            <a:chOff x="2329305" y="5018728"/>
            <a:chExt cx="1619412" cy="1421660"/>
          </a:xfrm>
        </p:grpSpPr>
        <p:pic>
          <p:nvPicPr>
            <p:cNvPr id="2051" name="Picture 3" descr="C:\Users\rei\Desktop\Sony-DSC-W90-digital-camera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030" y="5221116"/>
              <a:ext cx="1444687" cy="108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2385887" y="5018728"/>
              <a:ext cx="1562830" cy="23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 rot="5400000">
              <a:off x="1779809" y="5698289"/>
              <a:ext cx="1291595" cy="192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20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Approach</a:t>
            </a:r>
            <a:endParaRPr lang="ja-JP" altLang="en-US" dirty="0" smtClean="0"/>
          </a:p>
        </p:txBody>
      </p:sp>
      <p:grpSp>
        <p:nvGrpSpPr>
          <p:cNvPr id="76803" name="Group 14"/>
          <p:cNvGrpSpPr>
            <a:grpSpLocks noChangeAspect="1"/>
          </p:cNvGrpSpPr>
          <p:nvPr/>
        </p:nvGrpSpPr>
        <p:grpSpPr bwMode="auto">
          <a:xfrm>
            <a:off x="558824" y="1822452"/>
            <a:ext cx="8026352" cy="4198838"/>
            <a:chOff x="2046440" y="3302389"/>
            <a:chExt cx="4176648" cy="2185091"/>
          </a:xfrm>
        </p:grpSpPr>
        <p:pic>
          <p:nvPicPr>
            <p:cNvPr id="76804" name="Picture 2" descr="C:\Users\v-rekawa\Pictures\CAMER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440" y="3302389"/>
              <a:ext cx="1408176" cy="133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6805" name="Group 13"/>
            <p:cNvGrpSpPr>
              <a:grpSpLocks/>
            </p:cNvGrpSpPr>
            <p:nvPr/>
          </p:nvGrpSpPr>
          <p:grpSpPr bwMode="auto">
            <a:xfrm>
              <a:off x="5061331" y="3367266"/>
              <a:ext cx="1161757" cy="1326498"/>
              <a:chOff x="5202743" y="3178702"/>
              <a:chExt cx="1161757" cy="1326498"/>
            </a:xfrm>
          </p:grpSpPr>
          <p:pic>
            <p:nvPicPr>
              <p:cNvPr id="76812" name="Picture 4" descr="C:\Users\v-rekawa\Pictures\presentation_july_2010\iDS-uEye-CMOS-cameras-ideal-for-industrial-use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0533" y="3874933"/>
                <a:ext cx="903967" cy="630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13" name="Picture 3" descr="C:\Users\v-rekawa\Pictures\lvf_011105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2743" y="3178702"/>
                <a:ext cx="961547" cy="721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6806" name="TextBox 7"/>
            <p:cNvSpPr txBox="1">
              <a:spLocks noChangeArrowheads="1"/>
            </p:cNvSpPr>
            <p:nvPr/>
          </p:nvSpPr>
          <p:spPr bwMode="auto">
            <a:xfrm>
              <a:off x="5237429" y="4765237"/>
              <a:ext cx="963906" cy="42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zh-CN"/>
                <a:t>Low-res</a:t>
              </a:r>
            </a:p>
            <a:p>
              <a:pPr algn="ctr" eaLnBrk="1" hangingPunct="1"/>
              <a:r>
                <a:rPr lang="en-US" altLang="zh-CN"/>
                <a:t>hyperspectral</a:t>
              </a:r>
              <a:endParaRPr lang="zh-CN" altLang="en-US"/>
            </a:p>
          </p:txBody>
        </p:sp>
        <p:sp>
          <p:nvSpPr>
            <p:cNvPr id="76807" name="TextBox 8"/>
            <p:cNvSpPr txBox="1">
              <a:spLocks noChangeArrowheads="1"/>
            </p:cNvSpPr>
            <p:nvPr/>
          </p:nvSpPr>
          <p:spPr bwMode="auto">
            <a:xfrm>
              <a:off x="2439314" y="4712506"/>
              <a:ext cx="622432" cy="42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zh-CN"/>
                <a:t>high-res</a:t>
              </a:r>
            </a:p>
            <a:p>
              <a:pPr algn="ctr" eaLnBrk="1" hangingPunct="1"/>
              <a:r>
                <a:rPr lang="en-US" altLang="zh-CN"/>
                <a:t>RGB</a:t>
              </a:r>
              <a:endParaRPr lang="zh-CN" alt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059823" y="4213390"/>
              <a:ext cx="374706" cy="7651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579508" y="3826989"/>
              <a:ext cx="134899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10" name="TextBox 11"/>
            <p:cNvSpPr txBox="1">
              <a:spLocks noChangeArrowheads="1"/>
            </p:cNvSpPr>
            <p:nvPr/>
          </p:nvSpPr>
          <p:spPr bwMode="auto">
            <a:xfrm>
              <a:off x="3557406" y="5119093"/>
              <a:ext cx="1393197" cy="36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High-res</a:t>
              </a:r>
            </a:p>
            <a:p>
              <a:pPr algn="ctr" eaLnBrk="1" hangingPunct="1"/>
              <a:r>
                <a:rPr lang="en-US" altLang="zh-CN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hyperspectral</a:t>
              </a:r>
              <a:r>
                <a:rPr lang="en-US" altLang="zh-C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image</a:t>
              </a:r>
              <a:endPara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811" name="TextBox 12"/>
            <p:cNvSpPr txBox="1">
              <a:spLocks noChangeArrowheads="1"/>
            </p:cNvSpPr>
            <p:nvPr/>
          </p:nvSpPr>
          <p:spPr bwMode="auto">
            <a:xfrm>
              <a:off x="3909420" y="3921186"/>
              <a:ext cx="689169" cy="24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b="1" dirty="0"/>
                <a:t>Combine</a:t>
              </a:r>
              <a:endParaRPr lang="ja-JP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 smtClean="0"/>
              <a:t>Problem formulation</a:t>
            </a:r>
            <a:endParaRPr kumimoji="1" lang="ja-JP" altLang="en-US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23074" y="3406676"/>
            <a:ext cx="19510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214267" y="2858195"/>
            <a:ext cx="15843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700836" y="2592288"/>
            <a:ext cx="1158875" cy="1098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be 10"/>
          <p:cNvSpPr/>
          <p:nvPr/>
        </p:nvSpPr>
        <p:spPr>
          <a:xfrm>
            <a:off x="6370761" y="1822351"/>
            <a:ext cx="1524000" cy="1463675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2323" y="3243163"/>
            <a:ext cx="14874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prstClr val="black"/>
                </a:solidFill>
                <a:latin typeface="Calibri"/>
                <a:ea typeface="+mn-ea"/>
              </a:rPr>
              <a:t>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prstClr val="black"/>
                </a:solidFill>
                <a:latin typeface="Calibri"/>
                <a:ea typeface="+mn-ea"/>
              </a:rPr>
              <a:t>(Image width)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8024" y="1412776"/>
            <a:ext cx="15446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prstClr val="black"/>
                </a:solidFill>
                <a:latin typeface="Calibri"/>
                <a:ea typeface="+mn-ea"/>
              </a:rPr>
              <a:t>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dirty="0">
                <a:solidFill>
                  <a:prstClr val="black"/>
                </a:solidFill>
                <a:latin typeface="Calibri"/>
                <a:ea typeface="+mn-ea"/>
              </a:rPr>
              <a:t>(Image height)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3899" y="2797076"/>
            <a:ext cx="2905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Calibri"/>
                <a:ea typeface="ＭＳ Ｐゴシック"/>
              </a:rPr>
              <a:t>S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78859" name="Group 93"/>
          <p:cNvGrpSpPr>
            <a:grpSpLocks/>
          </p:cNvGrpSpPr>
          <p:nvPr/>
        </p:nvGrpSpPr>
        <p:grpSpPr bwMode="auto">
          <a:xfrm>
            <a:off x="6378699" y="2187476"/>
            <a:ext cx="1158875" cy="1098550"/>
            <a:chOff x="4114800" y="3657600"/>
            <a:chExt cx="1447800" cy="1371600"/>
          </a:xfrm>
        </p:grpSpPr>
        <p:grpSp>
          <p:nvGrpSpPr>
            <p:cNvPr id="79017" name="Group 29"/>
            <p:cNvGrpSpPr>
              <a:grpSpLocks/>
            </p:cNvGrpSpPr>
            <p:nvPr/>
          </p:nvGrpSpPr>
          <p:grpSpPr bwMode="auto">
            <a:xfrm>
              <a:off x="4114800" y="3657600"/>
              <a:ext cx="1447800" cy="1371600"/>
              <a:chOff x="1143000" y="3581400"/>
              <a:chExt cx="1447800" cy="1295400"/>
            </a:xfrm>
          </p:grpSpPr>
          <p:cxnSp>
            <p:nvCxnSpPr>
              <p:cNvPr id="23" name="Straight Connector 13"/>
              <p:cNvCxnSpPr/>
              <p:nvPr/>
            </p:nvCxnSpPr>
            <p:spPr>
              <a:xfrm rot="5400000">
                <a:off x="737261" y="4229100"/>
                <a:ext cx="1295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977238" y="4229100"/>
                <a:ext cx="1295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1219199" y="4229100"/>
                <a:ext cx="1295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1461160" y="4229100"/>
                <a:ext cx="1295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1943100" y="4229100"/>
                <a:ext cx="1295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495300" y="4229100"/>
                <a:ext cx="1295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1701139" y="4229100"/>
                <a:ext cx="1295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>
            <a:xfrm rot="5400000">
              <a:off x="3791941" y="4343400"/>
              <a:ext cx="137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033902" y="4343400"/>
              <a:ext cx="137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273881" y="4343400"/>
              <a:ext cx="137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515842" y="4343400"/>
              <a:ext cx="137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549980" y="4343400"/>
              <a:ext cx="137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4757803" y="4343400"/>
              <a:ext cx="1371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60" name="Group 29"/>
          <p:cNvGrpSpPr>
            <a:grpSpLocks/>
          </p:cNvGrpSpPr>
          <p:nvPr/>
        </p:nvGrpSpPr>
        <p:grpSpPr bwMode="auto">
          <a:xfrm>
            <a:off x="6369174" y="2193826"/>
            <a:ext cx="1143000" cy="1092200"/>
            <a:chOff x="2514600" y="5020147"/>
            <a:chExt cx="1143000" cy="1091093"/>
          </a:xfrm>
        </p:grpSpPr>
        <p:cxnSp>
          <p:nvCxnSpPr>
            <p:cNvPr id="31" name="Straight Connector 30"/>
            <p:cNvCxnSpPr/>
            <p:nvPr/>
          </p:nvCxnSpPr>
          <p:spPr>
            <a:xfrm rot="10800000">
              <a:off x="2514600" y="5202524"/>
              <a:ext cx="11414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2514600" y="5383316"/>
              <a:ext cx="11414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>
              <a:off x="2514600" y="5565694"/>
              <a:ext cx="11414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2514600" y="5748070"/>
              <a:ext cx="11414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2514600" y="6111240"/>
              <a:ext cx="11414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2514600" y="5020147"/>
              <a:ext cx="11414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2514600" y="5928862"/>
              <a:ext cx="11414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2516187" y="5110542"/>
              <a:ext cx="11414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2516187" y="5292920"/>
              <a:ext cx="11414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2516187" y="5475297"/>
              <a:ext cx="11414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2516187" y="5656089"/>
              <a:ext cx="11414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0800000">
              <a:off x="2516187" y="6020844"/>
              <a:ext cx="11414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0800000">
              <a:off x="2516187" y="5838467"/>
              <a:ext cx="11414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61" name="Group 111"/>
          <p:cNvGrpSpPr>
            <a:grpSpLocks/>
          </p:cNvGrpSpPr>
          <p:nvPr/>
        </p:nvGrpSpPr>
        <p:grpSpPr bwMode="auto">
          <a:xfrm>
            <a:off x="6310436" y="2004913"/>
            <a:ext cx="1646238" cy="0"/>
            <a:chOff x="1133947" y="3352800"/>
            <a:chExt cx="2057400" cy="0"/>
          </a:xfrm>
        </p:grpSpPr>
        <p:grpSp>
          <p:nvGrpSpPr>
            <p:cNvPr id="78990" name="Group 80"/>
            <p:cNvGrpSpPr>
              <a:grpSpLocks/>
            </p:cNvGrpSpPr>
            <p:nvPr/>
          </p:nvGrpSpPr>
          <p:grpSpPr bwMode="auto">
            <a:xfrm>
              <a:off x="1133947" y="3352800"/>
              <a:ext cx="2057400" cy="0"/>
              <a:chOff x="1206127" y="3289673"/>
              <a:chExt cx="2057400" cy="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18900000">
                <a:off x="1206127" y="3289673"/>
                <a:ext cx="6090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8900000">
                <a:off x="1448174" y="3289673"/>
                <a:ext cx="6090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8900000">
                <a:off x="1688238" y="3289673"/>
                <a:ext cx="6110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8900000">
                <a:off x="1930285" y="3289673"/>
                <a:ext cx="60908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8900000">
                <a:off x="2412394" y="3289673"/>
                <a:ext cx="6090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8900000">
                <a:off x="2654441" y="3289673"/>
                <a:ext cx="6090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8900000">
                <a:off x="2170347" y="3289673"/>
                <a:ext cx="61106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 rot="18900000">
              <a:off x="1258939" y="3352800"/>
              <a:ext cx="6090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8900000">
              <a:off x="1500986" y="3352800"/>
              <a:ext cx="6090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8900000">
              <a:off x="1741048" y="3352800"/>
              <a:ext cx="6110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8900000">
              <a:off x="1983095" y="3352800"/>
              <a:ext cx="6090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8900000">
              <a:off x="2465206" y="3352800"/>
              <a:ext cx="6110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8900000">
              <a:off x="2225142" y="3352800"/>
              <a:ext cx="6090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62" name="Group 120"/>
          <p:cNvGrpSpPr>
            <a:grpSpLocks/>
          </p:cNvGrpSpPr>
          <p:nvPr/>
        </p:nvGrpSpPr>
        <p:grpSpPr bwMode="auto">
          <a:xfrm>
            <a:off x="7470899" y="2012851"/>
            <a:ext cx="492125" cy="1096962"/>
            <a:chOff x="2585523" y="3361853"/>
            <a:chExt cx="614877" cy="1371600"/>
          </a:xfrm>
        </p:grpSpPr>
        <p:grpSp>
          <p:nvGrpSpPr>
            <p:cNvPr id="78976" name="Group 71"/>
            <p:cNvGrpSpPr>
              <a:grpSpLocks/>
            </p:cNvGrpSpPr>
            <p:nvPr/>
          </p:nvGrpSpPr>
          <p:grpSpPr bwMode="auto">
            <a:xfrm>
              <a:off x="2590800" y="3361853"/>
              <a:ext cx="609600" cy="1371600"/>
              <a:chOff x="3429000" y="3886200"/>
              <a:chExt cx="1425918" cy="13716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 rot="-2700000">
                <a:off x="3430572" y="4114469"/>
                <a:ext cx="14243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-2700000">
                <a:off x="3430572" y="4342739"/>
                <a:ext cx="14243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-2700000">
                <a:off x="3430572" y="4572993"/>
                <a:ext cx="14243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-2700000">
                <a:off x="3430572" y="4801261"/>
                <a:ext cx="14243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-2700000">
                <a:off x="3430572" y="5257800"/>
                <a:ext cx="14243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-2700000">
                <a:off x="3430572" y="3886200"/>
                <a:ext cx="14243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-2700000">
                <a:off x="3430572" y="5029531"/>
                <a:ext cx="142434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/>
            <p:nvPr/>
          </p:nvCxnSpPr>
          <p:spPr>
            <a:xfrm rot="18900000">
              <a:off x="2585523" y="3703264"/>
              <a:ext cx="6089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8900000">
              <a:off x="2585523" y="3931533"/>
              <a:ext cx="6089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8900000">
              <a:off x="2585523" y="4159803"/>
              <a:ext cx="6089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8900000">
              <a:off x="2585523" y="4388072"/>
              <a:ext cx="6089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8900000">
              <a:off x="2585523" y="3474995"/>
              <a:ext cx="6089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8900000">
              <a:off x="2585523" y="4616342"/>
              <a:ext cx="6089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63" name="Group 371"/>
          <p:cNvGrpSpPr>
            <a:grpSpLocks/>
          </p:cNvGrpSpPr>
          <p:nvPr/>
        </p:nvGrpSpPr>
        <p:grpSpPr bwMode="auto">
          <a:xfrm rot="5400000" flipH="1">
            <a:off x="6982838" y="2367657"/>
            <a:ext cx="1463675" cy="373063"/>
            <a:chOff x="5791200" y="3267548"/>
            <a:chExt cx="1883118" cy="466253"/>
          </a:xfrm>
        </p:grpSpPr>
        <p:cxnSp>
          <p:nvCxnSpPr>
            <p:cNvPr id="75" name="Straight Connector 74"/>
            <p:cNvCxnSpPr/>
            <p:nvPr/>
          </p:nvCxnSpPr>
          <p:spPr>
            <a:xfrm rot="10800000">
              <a:off x="6193558" y="3340959"/>
              <a:ext cx="14256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0800000">
              <a:off x="6095522" y="3418337"/>
              <a:ext cx="14256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0800000">
              <a:off x="6019951" y="3497699"/>
              <a:ext cx="14256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0800000">
              <a:off x="5944382" y="3575077"/>
              <a:ext cx="14256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0800000">
              <a:off x="5791199" y="3729834"/>
              <a:ext cx="14256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6248703" y="3263581"/>
              <a:ext cx="14256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>
              <a:off x="5866770" y="3652455"/>
              <a:ext cx="14256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64" name="Group 370"/>
          <p:cNvGrpSpPr>
            <a:grpSpLocks/>
          </p:cNvGrpSpPr>
          <p:nvPr/>
        </p:nvGrpSpPr>
        <p:grpSpPr bwMode="auto">
          <a:xfrm>
            <a:off x="6358061" y="1822351"/>
            <a:ext cx="1506538" cy="373062"/>
            <a:chOff x="5791200" y="3267548"/>
            <a:chExt cx="1883118" cy="466253"/>
          </a:xfrm>
        </p:grpSpPr>
        <p:cxnSp>
          <p:nvCxnSpPr>
            <p:cNvPr id="83" name="Straight Connector 82"/>
            <p:cNvCxnSpPr/>
            <p:nvPr/>
          </p:nvCxnSpPr>
          <p:spPr>
            <a:xfrm rot="10800000">
              <a:off x="6194017" y="3344926"/>
              <a:ext cx="14267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6096785" y="3422305"/>
              <a:ext cx="14247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6019397" y="3501667"/>
              <a:ext cx="14267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>
              <a:off x="5943993" y="3579044"/>
              <a:ext cx="14247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0800000">
              <a:off x="5791200" y="3733801"/>
              <a:ext cx="1426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0800000">
              <a:off x="6247593" y="3267548"/>
              <a:ext cx="1426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>
              <a:off x="5866604" y="3656423"/>
              <a:ext cx="14267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865" name="TextBox 91"/>
          <p:cNvSpPr txBox="1">
            <a:spLocks noChangeArrowheads="1"/>
          </p:cNvSpPr>
          <p:nvPr/>
        </p:nvSpPr>
        <p:spPr bwMode="auto">
          <a:xfrm>
            <a:off x="458788" y="1314450"/>
            <a:ext cx="97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rgbClr val="000000"/>
                </a:solidFill>
                <a:latin typeface="Calibri" pitchFamily="34" charset="0"/>
              </a:rPr>
              <a:t>Goal:</a:t>
            </a:r>
            <a:endParaRPr lang="ja-JP" altLang="en-US" sz="2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866" name="TextBox 92"/>
          <p:cNvSpPr txBox="1">
            <a:spLocks noChangeArrowheads="1"/>
          </p:cNvSpPr>
          <p:nvPr/>
        </p:nvSpPr>
        <p:spPr bwMode="auto">
          <a:xfrm>
            <a:off x="458788" y="3848100"/>
            <a:ext cx="1141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 dirty="0">
                <a:solidFill>
                  <a:srgbClr val="000000"/>
                </a:solidFill>
                <a:latin typeface="Calibri" pitchFamily="34" charset="0"/>
              </a:rPr>
              <a:t>Given:</a:t>
            </a:r>
            <a:endParaRPr lang="ja-JP" alt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5" name="TextBox 9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927" y="4753274"/>
            <a:ext cx="4235658" cy="468718"/>
          </a:xfrm>
          <a:prstGeom prst="rect">
            <a:avLst/>
          </a:prstGeom>
          <a:blipFill rotWithShape="1">
            <a:blip r:embed="rId2"/>
            <a:stretch>
              <a:fillRect b="-16883"/>
            </a:stretch>
          </a:blipFill>
        </p:spPr>
        <p:txBody>
          <a:bodyPr/>
          <a:lstStyle/>
          <a:p>
            <a:pPr>
              <a:defRPr/>
            </a:pPr>
            <a:r>
              <a:rPr lang="ja-JP" altLang="en-US">
                <a:noFill/>
              </a:rPr>
              <a:t> </a:t>
            </a:r>
          </a:p>
        </p:txBody>
      </p:sp>
      <p:sp>
        <p:nvSpPr>
          <p:cNvPr id="96" name="TextBox 9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9981" y="2102852"/>
            <a:ext cx="2799551" cy="46871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ja-JP" altLang="en-US">
                <a:noFill/>
              </a:rPr>
              <a:t> </a:t>
            </a:r>
          </a:p>
        </p:txBody>
      </p:sp>
      <p:sp>
        <p:nvSpPr>
          <p:cNvPr id="97" name="TextBox 9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927" y="5461492"/>
            <a:ext cx="4398094" cy="51167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ja-JP" altLang="en-US">
                <a:noFill/>
              </a:rPr>
              <a:t> </a:t>
            </a:r>
          </a:p>
        </p:txBody>
      </p:sp>
      <p:sp>
        <p:nvSpPr>
          <p:cNvPr id="189" name="TextBox 18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07903" y="3622114"/>
            <a:ext cx="554747" cy="46871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ja-JP" altLang="en-US">
                <a:noFill/>
              </a:rPr>
              <a:t> 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742113" y="4510085"/>
            <a:ext cx="2262187" cy="2155338"/>
            <a:chOff x="6742113" y="4510085"/>
            <a:chExt cx="2262187" cy="2155338"/>
          </a:xfrm>
        </p:grpSpPr>
        <p:grpSp>
          <p:nvGrpSpPr>
            <p:cNvPr id="78870" name="Group 3"/>
            <p:cNvGrpSpPr>
              <a:grpSpLocks/>
            </p:cNvGrpSpPr>
            <p:nvPr/>
          </p:nvGrpSpPr>
          <p:grpSpPr bwMode="auto">
            <a:xfrm>
              <a:off x="6742113" y="4510085"/>
              <a:ext cx="2262187" cy="1866899"/>
              <a:chOff x="4566296" y="4509434"/>
              <a:chExt cx="2262762" cy="1868033"/>
            </a:xfrm>
          </p:grpSpPr>
          <p:grpSp>
            <p:nvGrpSpPr>
              <p:cNvPr id="78887" name="Group 97"/>
              <p:cNvGrpSpPr>
                <a:grpSpLocks noChangeAspect="1"/>
              </p:cNvGrpSpPr>
              <p:nvPr/>
            </p:nvGrpSpPr>
            <p:grpSpPr bwMode="auto">
              <a:xfrm>
                <a:off x="4566296" y="4509434"/>
                <a:ext cx="2262762" cy="1868033"/>
                <a:chOff x="371947" y="3124200"/>
                <a:chExt cx="2828453" cy="2335041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>
                <a:xfrm>
                  <a:off x="524782" y="5105808"/>
                  <a:ext cx="2437432" cy="198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>
                <a:xfrm rot="5400000" flipH="1" flipV="1">
                  <a:off x="-235775" y="4418798"/>
                  <a:ext cx="1979622" cy="198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/>
                <p:nvPr/>
              </p:nvCxnSpPr>
              <p:spPr>
                <a:xfrm flipV="1">
                  <a:off x="371947" y="4087205"/>
                  <a:ext cx="1446977" cy="137203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Cube 101"/>
                <p:cNvSpPr/>
                <p:nvPr/>
              </p:nvSpPr>
              <p:spPr>
                <a:xfrm>
                  <a:off x="1209566" y="3124200"/>
                  <a:ext cx="1905485" cy="1828718"/>
                </a:xfrm>
                <a:prstGeom prst="cub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8902" name="Group 105"/>
                <p:cNvGrpSpPr>
                  <a:grpSpLocks/>
                </p:cNvGrpSpPr>
                <p:nvPr/>
              </p:nvGrpSpPr>
              <p:grpSpPr bwMode="auto">
                <a:xfrm>
                  <a:off x="1219200" y="3581400"/>
                  <a:ext cx="1447800" cy="1371600"/>
                  <a:chOff x="4114800" y="3657600"/>
                  <a:chExt cx="1447800" cy="1371600"/>
                </a:xfrm>
              </p:grpSpPr>
              <p:grpSp>
                <p:nvGrpSpPr>
                  <p:cNvPr id="78948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4114800" y="3657600"/>
                    <a:ext cx="1447800" cy="1371600"/>
                    <a:chOff x="1143000" y="3581400"/>
                    <a:chExt cx="1447800" cy="1295400"/>
                  </a:xfrm>
                </p:grpSpPr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 rot="5400000">
                      <a:off x="737541" y="4228817"/>
                      <a:ext cx="129581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 rot="5400000">
                      <a:off x="977712" y="4228817"/>
                      <a:ext cx="129581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 rot="5400000">
                      <a:off x="1219867" y="4228817"/>
                      <a:ext cx="129581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rot="5400000">
                      <a:off x="1460037" y="4228817"/>
                      <a:ext cx="129581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rot="5400000">
                      <a:off x="1942364" y="4228817"/>
                      <a:ext cx="129581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 rot="5400000">
                      <a:off x="495385" y="4228817"/>
                      <a:ext cx="129581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rot="5400000">
                      <a:off x="1702192" y="4228817"/>
                      <a:ext cx="129581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3" name="Straight Connector 152"/>
                  <p:cNvCxnSpPr/>
                  <p:nvPr/>
                </p:nvCxnSpPr>
                <p:spPr>
                  <a:xfrm rot="5400000">
                    <a:off x="3792307" y="4343100"/>
                    <a:ext cx="1372034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 rot="5400000">
                    <a:off x="4032477" y="4343100"/>
                    <a:ext cx="1372034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5400000">
                    <a:off x="4274632" y="4343100"/>
                    <a:ext cx="1372034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 rot="5400000">
                    <a:off x="4514803" y="4343100"/>
                    <a:ext cx="1372034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rot="5400000">
                    <a:off x="3550151" y="4343100"/>
                    <a:ext cx="1372034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 rot="5400000">
                    <a:off x="4756959" y="4343100"/>
                    <a:ext cx="1372034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903" name="Group 106"/>
                <p:cNvGrpSpPr>
                  <a:grpSpLocks/>
                </p:cNvGrpSpPr>
                <p:nvPr/>
              </p:nvGrpSpPr>
              <p:grpSpPr bwMode="auto">
                <a:xfrm>
                  <a:off x="1219200" y="3581400"/>
                  <a:ext cx="1431195" cy="1371600"/>
                  <a:chOff x="3505200" y="4724400"/>
                  <a:chExt cx="1431195" cy="1371600"/>
                </a:xfrm>
              </p:grpSpPr>
              <p:grpSp>
                <p:nvGrpSpPr>
                  <p:cNvPr id="78934" name="Group 137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537636" y="4697241"/>
                    <a:ext cx="1371600" cy="1425918"/>
                    <a:chOff x="1143000" y="3581400"/>
                    <a:chExt cx="1447800" cy="1295400"/>
                  </a:xfrm>
                </p:grpSpPr>
                <p:cxnSp>
                  <p:nvCxnSpPr>
                    <p:cNvPr id="145" name="Straight Connector 144"/>
                    <p:cNvCxnSpPr/>
                    <p:nvPr/>
                  </p:nvCxnSpPr>
                  <p:spPr>
                    <a:xfrm rot="5400000">
                      <a:off x="736133" y="4228572"/>
                      <a:ext cx="129469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Connector 145"/>
                    <p:cNvCxnSpPr/>
                    <p:nvPr/>
                  </p:nvCxnSpPr>
                  <p:spPr>
                    <a:xfrm rot="5400000">
                      <a:off x="977161" y="4228572"/>
                      <a:ext cx="129469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 rot="5400000">
                      <a:off x="1220284" y="4228572"/>
                      <a:ext cx="129469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>
                    <a:xfrm rot="5400000">
                      <a:off x="1461311" y="4228572"/>
                      <a:ext cx="129469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148"/>
                    <p:cNvCxnSpPr/>
                    <p:nvPr/>
                  </p:nvCxnSpPr>
                  <p:spPr>
                    <a:xfrm rot="5400000">
                      <a:off x="1943365" y="4228572"/>
                      <a:ext cx="129469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/>
                    <p:cNvCxnSpPr/>
                    <p:nvPr/>
                  </p:nvCxnSpPr>
                  <p:spPr>
                    <a:xfrm rot="5400000">
                      <a:off x="495107" y="4228572"/>
                      <a:ext cx="129469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Straight Connector 150"/>
                    <p:cNvCxnSpPr/>
                    <p:nvPr/>
                  </p:nvCxnSpPr>
                  <p:spPr>
                    <a:xfrm rot="5400000">
                      <a:off x="1702339" y="4228572"/>
                      <a:ext cx="1294697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9" name="Straight Connector 138"/>
                  <p:cNvCxnSpPr/>
                  <p:nvPr/>
                </p:nvCxnSpPr>
                <p:spPr>
                  <a:xfrm rot="10800000">
                    <a:off x="3505490" y="4837061"/>
                    <a:ext cx="1425143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rot="10800000">
                    <a:off x="3505490" y="5065403"/>
                    <a:ext cx="1425143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 rot="10800000">
                    <a:off x="3505490" y="5293744"/>
                    <a:ext cx="1425143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 rot="10800000">
                    <a:off x="3505490" y="5522086"/>
                    <a:ext cx="1425143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 rot="10800000">
                    <a:off x="3505490" y="5978769"/>
                    <a:ext cx="1425143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 rot="10800000">
                    <a:off x="3505490" y="5750427"/>
                    <a:ext cx="1425143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904" name="Group 107"/>
                <p:cNvGrpSpPr>
                  <a:grpSpLocks/>
                </p:cNvGrpSpPr>
                <p:nvPr/>
              </p:nvGrpSpPr>
              <p:grpSpPr bwMode="auto">
                <a:xfrm>
                  <a:off x="1134141" y="3346569"/>
                  <a:ext cx="2056336" cy="11229"/>
                  <a:chOff x="1134141" y="3346569"/>
                  <a:chExt cx="2056336" cy="11229"/>
                </a:xfrm>
              </p:grpSpPr>
              <p:grpSp>
                <p:nvGrpSpPr>
                  <p:cNvPr id="78920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1134141" y="3346569"/>
                    <a:ext cx="2056336" cy="11229"/>
                    <a:chOff x="1206321" y="3283442"/>
                    <a:chExt cx="2056336" cy="11229"/>
                  </a:xfrm>
                </p:grpSpPr>
                <p:cxnSp>
                  <p:nvCxnSpPr>
                    <p:cNvPr id="131" name="Straight Connector 130"/>
                    <p:cNvCxnSpPr/>
                    <p:nvPr/>
                  </p:nvCxnSpPr>
                  <p:spPr>
                    <a:xfrm rot="18900000">
                      <a:off x="1206321" y="3294671"/>
                      <a:ext cx="60935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 rot="18900000">
                      <a:off x="1448476" y="3294671"/>
                      <a:ext cx="607373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 rot="18900000">
                      <a:off x="1688646" y="3294671"/>
                      <a:ext cx="6093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/>
                    <p:cNvCxnSpPr/>
                    <p:nvPr/>
                  </p:nvCxnSpPr>
                  <p:spPr>
                    <a:xfrm rot="18900000">
                      <a:off x="1930800" y="3294671"/>
                      <a:ext cx="607373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/>
                    <p:cNvCxnSpPr/>
                    <p:nvPr/>
                  </p:nvCxnSpPr>
                  <p:spPr>
                    <a:xfrm rot="18900000">
                      <a:off x="2413128" y="3294670"/>
                      <a:ext cx="607373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/>
                    <p:cNvCxnSpPr/>
                    <p:nvPr/>
                  </p:nvCxnSpPr>
                  <p:spPr>
                    <a:xfrm rot="18900000">
                      <a:off x="2653298" y="3283442"/>
                      <a:ext cx="60935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/>
                    <p:cNvCxnSpPr/>
                    <p:nvPr/>
                  </p:nvCxnSpPr>
                  <p:spPr>
                    <a:xfrm rot="18900000">
                      <a:off x="2170973" y="3294671"/>
                      <a:ext cx="60935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5" name="Straight Connector 124"/>
                  <p:cNvCxnSpPr/>
                  <p:nvPr/>
                </p:nvCxnSpPr>
                <p:spPr>
                  <a:xfrm rot="18900000">
                    <a:off x="1259188" y="3357798"/>
                    <a:ext cx="60935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8900000">
                    <a:off x="1501343" y="3357798"/>
                    <a:ext cx="60935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8900000">
                    <a:off x="1741514" y="3357798"/>
                    <a:ext cx="60935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18900000">
                    <a:off x="1983670" y="3357798"/>
                    <a:ext cx="60935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18900000">
                    <a:off x="2465995" y="3357798"/>
                    <a:ext cx="60935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18900000">
                    <a:off x="2223838" y="3357798"/>
                    <a:ext cx="60935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905" name="Group 108"/>
                <p:cNvGrpSpPr>
                  <a:grpSpLocks/>
                </p:cNvGrpSpPr>
                <p:nvPr/>
              </p:nvGrpSpPr>
              <p:grpSpPr bwMode="auto">
                <a:xfrm>
                  <a:off x="2585523" y="3361853"/>
                  <a:ext cx="614877" cy="1371600"/>
                  <a:chOff x="2585523" y="3361853"/>
                  <a:chExt cx="614877" cy="1371600"/>
                </a:xfrm>
              </p:grpSpPr>
              <p:grpSp>
                <p:nvGrpSpPr>
                  <p:cNvPr id="78906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2590800" y="3361853"/>
                    <a:ext cx="609600" cy="1371600"/>
                    <a:chOff x="3429000" y="3886200"/>
                    <a:chExt cx="1425918" cy="1371600"/>
                  </a:xfrm>
                </p:grpSpPr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 rot="-2700000">
                      <a:off x="3429567" y="4115158"/>
                      <a:ext cx="1425351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 rot="-2700000">
                      <a:off x="3429567" y="4343500"/>
                      <a:ext cx="1425351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Straight Connector 118"/>
                    <p:cNvCxnSpPr/>
                    <p:nvPr/>
                  </p:nvCxnSpPr>
                  <p:spPr>
                    <a:xfrm rot="-2700000">
                      <a:off x="3429567" y="4571841"/>
                      <a:ext cx="1425351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Straight Connector 119"/>
                    <p:cNvCxnSpPr/>
                    <p:nvPr/>
                  </p:nvCxnSpPr>
                  <p:spPr>
                    <a:xfrm rot="-2700000">
                      <a:off x="3429567" y="4800183"/>
                      <a:ext cx="1425351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Straight Connector 120"/>
                    <p:cNvCxnSpPr/>
                    <p:nvPr/>
                  </p:nvCxnSpPr>
                  <p:spPr>
                    <a:xfrm rot="-2700000">
                      <a:off x="3429567" y="5256866"/>
                      <a:ext cx="1425351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121"/>
                    <p:cNvCxnSpPr/>
                    <p:nvPr/>
                  </p:nvCxnSpPr>
                  <p:spPr>
                    <a:xfrm rot="-2700000">
                      <a:off x="3429567" y="3886817"/>
                      <a:ext cx="1425351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 rot="-2700000">
                      <a:off x="3429567" y="5028524"/>
                      <a:ext cx="1425351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1" name="Straight Connector 110"/>
                  <p:cNvCxnSpPr/>
                  <p:nvPr/>
                </p:nvCxnSpPr>
                <p:spPr>
                  <a:xfrm rot="18900000">
                    <a:off x="2585088" y="3703989"/>
                    <a:ext cx="60935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rot="18900000">
                    <a:off x="2585088" y="3932330"/>
                    <a:ext cx="60935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rot="18900000">
                    <a:off x="2585088" y="4160672"/>
                    <a:ext cx="60935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rot="18900000">
                    <a:off x="2585088" y="4389013"/>
                    <a:ext cx="60935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 rot="18900000">
                    <a:off x="2585088" y="3475647"/>
                    <a:ext cx="60935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rot="18900000">
                    <a:off x="2585088" y="4617355"/>
                    <a:ext cx="60935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8888" name="Group 187"/>
              <p:cNvGrpSpPr>
                <a:grpSpLocks/>
              </p:cNvGrpSpPr>
              <p:nvPr/>
            </p:nvGrpSpPr>
            <p:grpSpPr bwMode="auto">
              <a:xfrm>
                <a:off x="6389293" y="4522033"/>
                <a:ext cx="373002" cy="1463040"/>
                <a:chOff x="7178510" y="4699556"/>
                <a:chExt cx="373002" cy="1463040"/>
              </a:xfrm>
            </p:grpSpPr>
            <p:cxnSp>
              <p:nvCxnSpPr>
                <p:cNvPr id="173" name="Straight Connector 172"/>
                <p:cNvCxnSpPr/>
                <p:nvPr/>
              </p:nvCxnSpPr>
              <p:spPr>
                <a:xfrm rot="16200000" flipH="1">
                  <a:off x="6874147" y="5372379"/>
                  <a:ext cx="110715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16200000" flipH="1">
                  <a:off x="6748703" y="5489925"/>
                  <a:ext cx="110715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rot="16200000" flipH="1">
                  <a:off x="6624846" y="5609060"/>
                  <a:ext cx="110715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16200000" flipH="1">
                  <a:off x="6998003" y="5253245"/>
                  <a:ext cx="110715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889" name="Group 186"/>
              <p:cNvGrpSpPr>
                <a:grpSpLocks/>
              </p:cNvGrpSpPr>
              <p:nvPr/>
            </p:nvGrpSpPr>
            <p:grpSpPr bwMode="auto">
              <a:xfrm>
                <a:off x="5234182" y="4509434"/>
                <a:ext cx="1506495" cy="373002"/>
                <a:chOff x="3564337" y="4020678"/>
                <a:chExt cx="1506495" cy="373002"/>
              </a:xfrm>
            </p:grpSpPr>
            <p:cxnSp>
              <p:nvCxnSpPr>
                <p:cNvPr id="181" name="Straight Connector 180"/>
                <p:cNvCxnSpPr/>
                <p:nvPr/>
              </p:nvCxnSpPr>
              <p:spPr>
                <a:xfrm rot="10800000">
                  <a:off x="3807908" y="4144578"/>
                  <a:ext cx="114011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rot="10800000">
                  <a:off x="3687227" y="4270066"/>
                  <a:ext cx="114011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rot="10800000">
                  <a:off x="3564958" y="4393966"/>
                  <a:ext cx="114011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rot="10800000">
                  <a:off x="3930176" y="4020678"/>
                  <a:ext cx="114011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0" name="TextBox 18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584470" y="6173685"/>
              <a:ext cx="876855" cy="491738"/>
            </a:xfrm>
            <a:prstGeom prst="rect">
              <a:avLst/>
            </a:prstGeom>
            <a:blipFill rotWithShape="1">
              <a:blip r:embed="rId6"/>
              <a:stretch>
                <a:fillRect b="-125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ja-JP" altLang="en-US">
                  <a:noFill/>
                </a:rPr>
                <a:t> </a:t>
              </a:r>
            </a:p>
          </p:txBody>
        </p:sp>
      </p:grpSp>
      <p:grpSp>
        <p:nvGrpSpPr>
          <p:cNvPr id="78873" name="Group 256"/>
          <p:cNvGrpSpPr>
            <a:grpSpLocks/>
          </p:cNvGrpSpPr>
          <p:nvPr/>
        </p:nvGrpSpPr>
        <p:grpSpPr bwMode="auto">
          <a:xfrm>
            <a:off x="6402511" y="1852514"/>
            <a:ext cx="1462088" cy="311150"/>
            <a:chOff x="6896243" y="1190124"/>
            <a:chExt cx="1463041" cy="310835"/>
          </a:xfrm>
        </p:grpSpPr>
        <p:cxnSp>
          <p:nvCxnSpPr>
            <p:cNvPr id="250" name="Straight Connector 249"/>
            <p:cNvCxnSpPr/>
            <p:nvPr/>
          </p:nvCxnSpPr>
          <p:spPr>
            <a:xfrm rot="10800000">
              <a:off x="7218716" y="1190124"/>
              <a:ext cx="11405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0800000">
              <a:off x="7139289" y="1251973"/>
              <a:ext cx="11421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>
              <a:off x="7078925" y="1313824"/>
              <a:ext cx="11405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0800000">
              <a:off x="7018561" y="1377259"/>
              <a:ext cx="11405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0800000">
              <a:off x="6896243" y="1500959"/>
              <a:ext cx="11405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10800000">
              <a:off x="6956607" y="1439109"/>
              <a:ext cx="11405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74" name="Group 266"/>
          <p:cNvGrpSpPr>
            <a:grpSpLocks/>
          </p:cNvGrpSpPr>
          <p:nvPr/>
        </p:nvGrpSpPr>
        <p:grpSpPr bwMode="auto">
          <a:xfrm>
            <a:off x="7564710" y="1893788"/>
            <a:ext cx="247650" cy="1344612"/>
            <a:chOff x="8415437" y="1358400"/>
            <a:chExt cx="248668" cy="1344637"/>
          </a:xfrm>
        </p:grpSpPr>
        <p:cxnSp>
          <p:nvCxnSpPr>
            <p:cNvPr id="260" name="Straight Connector 259"/>
            <p:cNvCxnSpPr/>
            <p:nvPr/>
          </p:nvCxnSpPr>
          <p:spPr>
            <a:xfrm rot="16200000" flipH="1">
              <a:off x="8110057" y="1912448"/>
              <a:ext cx="1108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8047890" y="1971186"/>
              <a:ext cx="1108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7986517" y="2030719"/>
              <a:ext cx="11065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16200000" flipH="1">
              <a:off x="7861389" y="2148990"/>
              <a:ext cx="1108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7923556" y="2090252"/>
              <a:ext cx="1108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/>
          <p:cNvGrpSpPr/>
          <p:nvPr/>
        </p:nvGrpSpPr>
        <p:grpSpPr>
          <a:xfrm>
            <a:off x="4565650" y="4510088"/>
            <a:ext cx="2263775" cy="2132315"/>
            <a:chOff x="4565650" y="4510088"/>
            <a:chExt cx="2263775" cy="2132315"/>
          </a:xfrm>
        </p:grpSpPr>
        <p:grpSp>
          <p:nvGrpSpPr>
            <p:cNvPr id="78850" name="Group 246"/>
            <p:cNvGrpSpPr>
              <a:grpSpLocks/>
            </p:cNvGrpSpPr>
            <p:nvPr/>
          </p:nvGrpSpPr>
          <p:grpSpPr bwMode="auto">
            <a:xfrm>
              <a:off x="4565650" y="4510088"/>
              <a:ext cx="2263775" cy="1878012"/>
              <a:chOff x="6742054" y="4490206"/>
              <a:chExt cx="2262763" cy="1878507"/>
            </a:xfrm>
          </p:grpSpPr>
          <p:cxnSp>
            <p:nvCxnSpPr>
              <p:cNvPr id="248" name="Straight Arrow Connector 247"/>
              <p:cNvCxnSpPr/>
              <p:nvPr/>
            </p:nvCxnSpPr>
            <p:spPr>
              <a:xfrm>
                <a:off x="6864237" y="6086064"/>
                <a:ext cx="195016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/>
              <p:cNvCxnSpPr/>
              <p:nvPr/>
            </p:nvCxnSpPr>
            <p:spPr>
              <a:xfrm rot="5400000" flipH="1" flipV="1">
                <a:off x="6255140" y="5535851"/>
                <a:ext cx="1584743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Arrow Connector 254"/>
              <p:cNvCxnSpPr/>
              <p:nvPr/>
            </p:nvCxnSpPr>
            <p:spPr>
              <a:xfrm flipV="1">
                <a:off x="6742054" y="5271462"/>
                <a:ext cx="1158357" cy="10972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Cube 257"/>
              <p:cNvSpPr/>
              <p:nvPr/>
            </p:nvSpPr>
            <p:spPr>
              <a:xfrm>
                <a:off x="7413267" y="4501321"/>
                <a:ext cx="1523319" cy="1462473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9035" name="Group 29"/>
              <p:cNvGrpSpPr>
                <a:grpSpLocks/>
              </p:cNvGrpSpPr>
              <p:nvPr/>
            </p:nvGrpSpPr>
            <p:grpSpPr bwMode="auto">
              <a:xfrm>
                <a:off x="7419856" y="4866441"/>
                <a:ext cx="1158240" cy="1097280"/>
                <a:chOff x="1143000" y="3581400"/>
                <a:chExt cx="1447800" cy="1295400"/>
              </a:xfrm>
            </p:grpSpPr>
            <p:cxnSp>
              <p:nvCxnSpPr>
                <p:cNvPr id="315" name="Straight Connector 314"/>
                <p:cNvCxnSpPr/>
                <p:nvPr/>
              </p:nvCxnSpPr>
              <p:spPr>
                <a:xfrm rot="5400000">
                  <a:off x="736999" y="4229203"/>
                  <a:ext cx="129536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/>
                <p:nvPr/>
              </p:nvCxnSpPr>
              <p:spPr>
                <a:xfrm rot="5400000">
                  <a:off x="977000" y="4229203"/>
                  <a:ext cx="129536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 rot="5400000">
                  <a:off x="1218986" y="4229203"/>
                  <a:ext cx="129536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/>
              </p:nvCxnSpPr>
              <p:spPr>
                <a:xfrm rot="5400000">
                  <a:off x="1460972" y="4229203"/>
                  <a:ext cx="129536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 rot="5400000">
                  <a:off x="1942960" y="4229203"/>
                  <a:ext cx="129536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/>
              </p:nvCxnSpPr>
              <p:spPr>
                <a:xfrm rot="5400000">
                  <a:off x="495014" y="4229203"/>
                  <a:ext cx="129536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/>
              </p:nvCxnSpPr>
              <p:spPr>
                <a:xfrm rot="5400000">
                  <a:off x="1700974" y="4229203"/>
                  <a:ext cx="129536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036" name="Group 71"/>
              <p:cNvGrpSpPr>
                <a:grpSpLocks/>
              </p:cNvGrpSpPr>
              <p:nvPr/>
            </p:nvGrpSpPr>
            <p:grpSpPr bwMode="auto">
              <a:xfrm>
                <a:off x="8517137" y="4690803"/>
                <a:ext cx="487680" cy="1097280"/>
                <a:chOff x="3429000" y="3886200"/>
                <a:chExt cx="1425918" cy="1371600"/>
              </a:xfrm>
            </p:grpSpPr>
            <p:cxnSp>
              <p:nvCxnSpPr>
                <p:cNvPr id="308" name="Straight Connector 307"/>
                <p:cNvCxnSpPr/>
                <p:nvPr/>
              </p:nvCxnSpPr>
              <p:spPr>
                <a:xfrm rot="18900000">
                  <a:off x="3430566" y="4113814"/>
                  <a:ext cx="142435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/>
              </p:nvCxnSpPr>
              <p:spPr>
                <a:xfrm rot="18900000">
                  <a:off x="3430566" y="4342078"/>
                  <a:ext cx="142435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/>
                <p:nvPr/>
              </p:nvCxnSpPr>
              <p:spPr>
                <a:xfrm rot="18900000">
                  <a:off x="3430566" y="4572326"/>
                  <a:ext cx="142435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/>
              </p:nvCxnSpPr>
              <p:spPr>
                <a:xfrm rot="18900000">
                  <a:off x="3430566" y="4800588"/>
                  <a:ext cx="142435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 rot="18900000">
                  <a:off x="3430566" y="5257115"/>
                  <a:ext cx="142435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/>
              </p:nvCxnSpPr>
              <p:spPr>
                <a:xfrm rot="18900000">
                  <a:off x="3430566" y="3885551"/>
                  <a:ext cx="142435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/>
                <p:cNvCxnSpPr/>
                <p:nvPr/>
              </p:nvCxnSpPr>
              <p:spPr>
                <a:xfrm rot="18900000">
                  <a:off x="3430566" y="5028852"/>
                  <a:ext cx="142435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037" name="Group 265"/>
              <p:cNvGrpSpPr>
                <a:grpSpLocks/>
              </p:cNvGrpSpPr>
              <p:nvPr/>
            </p:nvGrpSpPr>
            <p:grpSpPr bwMode="auto">
              <a:xfrm rot="5400000">
                <a:off x="7441584" y="4844713"/>
                <a:ext cx="1097280" cy="1140734"/>
                <a:chOff x="1143000" y="3581400"/>
                <a:chExt cx="1447800" cy="1295400"/>
              </a:xfrm>
            </p:grpSpPr>
            <p:cxnSp>
              <p:nvCxnSpPr>
                <p:cNvPr id="301" name="Straight Connector 300"/>
                <p:cNvCxnSpPr/>
                <p:nvPr/>
              </p:nvCxnSpPr>
              <p:spPr>
                <a:xfrm rot="5400000">
                  <a:off x="736285" y="4229281"/>
                  <a:ext cx="129559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 rot="5400000">
                  <a:off x="977229" y="4229281"/>
                  <a:ext cx="129559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 rot="5400000">
                  <a:off x="1220269" y="4229281"/>
                  <a:ext cx="129559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rot="5400000">
                  <a:off x="1461214" y="4229281"/>
                  <a:ext cx="129559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/>
              </p:nvCxnSpPr>
              <p:spPr>
                <a:xfrm rot="5400000">
                  <a:off x="1943103" y="4229281"/>
                  <a:ext cx="129559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rot="5400000">
                  <a:off x="495340" y="4229281"/>
                  <a:ext cx="129559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/>
              </p:nvCxnSpPr>
              <p:spPr>
                <a:xfrm rot="5400000">
                  <a:off x="1702158" y="4229281"/>
                  <a:ext cx="129559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038" name="Group 370"/>
              <p:cNvGrpSpPr>
                <a:grpSpLocks/>
              </p:cNvGrpSpPr>
              <p:nvPr/>
            </p:nvGrpSpPr>
            <p:grpSpPr bwMode="auto">
              <a:xfrm>
                <a:off x="7413267" y="4504495"/>
                <a:ext cx="1505863" cy="373161"/>
                <a:chOff x="5792016" y="3267869"/>
                <a:chExt cx="1882328" cy="466452"/>
              </a:xfrm>
            </p:grpSpPr>
            <p:cxnSp>
              <p:nvCxnSpPr>
                <p:cNvPr id="294" name="Straight Connector 293"/>
                <p:cNvCxnSpPr/>
                <p:nvPr/>
              </p:nvCxnSpPr>
              <p:spPr>
                <a:xfrm rot="10800000">
                  <a:off x="6194663" y="3345281"/>
                  <a:ext cx="142612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 rot="10800000">
                  <a:off x="6097473" y="3422691"/>
                  <a:ext cx="14241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/>
                <p:nvPr/>
              </p:nvCxnSpPr>
              <p:spPr>
                <a:xfrm rot="10800000">
                  <a:off x="6020116" y="3508042"/>
                  <a:ext cx="142612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 rot="10800000">
                  <a:off x="5938793" y="3585454"/>
                  <a:ext cx="14241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/>
                <p:nvPr/>
              </p:nvCxnSpPr>
              <p:spPr>
                <a:xfrm rot="10800000">
                  <a:off x="5792016" y="3734321"/>
                  <a:ext cx="142612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rot="10800000">
                  <a:off x="6248218" y="3267869"/>
                  <a:ext cx="142612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rot="10800000">
                  <a:off x="5861437" y="3662865"/>
                  <a:ext cx="142612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039" name="Group 268"/>
              <p:cNvGrpSpPr>
                <a:grpSpLocks/>
              </p:cNvGrpSpPr>
              <p:nvPr/>
            </p:nvGrpSpPr>
            <p:grpSpPr bwMode="auto">
              <a:xfrm>
                <a:off x="8622400" y="4577541"/>
                <a:ext cx="253888" cy="1344967"/>
                <a:chOff x="8410850" y="1358358"/>
                <a:chExt cx="253888" cy="1344967"/>
              </a:xfrm>
            </p:grpSpPr>
            <p:cxnSp>
              <p:nvCxnSpPr>
                <p:cNvPr id="289" name="Straight Connector 288"/>
                <p:cNvCxnSpPr/>
                <p:nvPr/>
              </p:nvCxnSpPr>
              <p:spPr>
                <a:xfrm rot="16200000" flipH="1">
                  <a:off x="8110554" y="1912542"/>
                  <a:ext cx="110836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 rot="16200000" flipH="1">
                  <a:off x="8048668" y="1971295"/>
                  <a:ext cx="110836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 rot="16200000" flipH="1">
                  <a:off x="7985991" y="2030842"/>
                  <a:ext cx="110677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 rot="16200000" flipH="1">
                  <a:off x="7856666" y="2149142"/>
                  <a:ext cx="110836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rot="16200000" flipH="1">
                  <a:off x="7923312" y="2090389"/>
                  <a:ext cx="110836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040" name="Group 269"/>
              <p:cNvGrpSpPr>
                <a:grpSpLocks/>
              </p:cNvGrpSpPr>
              <p:nvPr/>
            </p:nvGrpSpPr>
            <p:grpSpPr bwMode="auto">
              <a:xfrm>
                <a:off x="7429135" y="4539431"/>
                <a:ext cx="1463021" cy="311232"/>
                <a:chOff x="6896085" y="1189801"/>
                <a:chExt cx="1463021" cy="311232"/>
              </a:xfrm>
            </p:grpSpPr>
            <p:cxnSp>
              <p:nvCxnSpPr>
                <p:cNvPr id="283" name="Straight Connector 282"/>
                <p:cNvCxnSpPr/>
                <p:nvPr/>
              </p:nvCxnSpPr>
              <p:spPr>
                <a:xfrm rot="10800000">
                  <a:off x="7218203" y="1189801"/>
                  <a:ext cx="114090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 rot="10800000">
                  <a:off x="7140451" y="1251730"/>
                  <a:ext cx="114090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rot="10800000">
                  <a:off x="7088087" y="1313659"/>
                  <a:ext cx="114090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 rot="10800000">
                  <a:off x="7018267" y="1377175"/>
                  <a:ext cx="114090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 rot="10800000">
                  <a:off x="6896085" y="1501033"/>
                  <a:ext cx="114090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 rot="10800000">
                  <a:off x="6956383" y="1439105"/>
                  <a:ext cx="114090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041" name="Group 270"/>
              <p:cNvGrpSpPr>
                <a:grpSpLocks/>
              </p:cNvGrpSpPr>
              <p:nvPr/>
            </p:nvGrpSpPr>
            <p:grpSpPr bwMode="auto">
              <a:xfrm>
                <a:off x="8590665" y="4596596"/>
                <a:ext cx="258647" cy="1344967"/>
                <a:chOff x="8415563" y="1358236"/>
                <a:chExt cx="258647" cy="1344967"/>
              </a:xfrm>
            </p:grpSpPr>
            <p:cxnSp>
              <p:nvCxnSpPr>
                <p:cNvPr id="278" name="Straight Connector 277"/>
                <p:cNvCxnSpPr/>
                <p:nvPr/>
              </p:nvCxnSpPr>
              <p:spPr>
                <a:xfrm rot="16200000" flipH="1">
                  <a:off x="8120026" y="1912420"/>
                  <a:ext cx="110836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/>
                <p:cNvCxnSpPr/>
                <p:nvPr/>
              </p:nvCxnSpPr>
              <p:spPr>
                <a:xfrm rot="16200000" flipH="1">
                  <a:off x="8053381" y="1971173"/>
                  <a:ext cx="110836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/>
              </p:nvCxnSpPr>
              <p:spPr>
                <a:xfrm rot="16200000" flipH="1">
                  <a:off x="7990704" y="2030720"/>
                  <a:ext cx="110677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 rot="16200000" flipH="1">
                  <a:off x="7861379" y="2149020"/>
                  <a:ext cx="110836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/>
              </p:nvCxnSpPr>
              <p:spPr>
                <a:xfrm rot="16200000" flipH="1">
                  <a:off x="7923263" y="2090267"/>
                  <a:ext cx="110836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2" name="Straight Connector 271"/>
              <p:cNvCxnSpPr/>
              <p:nvPr/>
            </p:nvCxnSpPr>
            <p:spPr>
              <a:xfrm>
                <a:off x="8906437" y="4544195"/>
                <a:ext cx="0" cy="10909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V="1">
                <a:off x="8379622" y="4496558"/>
                <a:ext cx="391938" cy="373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flipV="1">
                <a:off x="8174926" y="4493382"/>
                <a:ext cx="391937" cy="373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flipV="1">
                <a:off x="7989271" y="4490206"/>
                <a:ext cx="391938" cy="373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flipV="1">
                <a:off x="7803617" y="4491793"/>
                <a:ext cx="391937" cy="3731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flipV="1">
                <a:off x="7616376" y="4490206"/>
                <a:ext cx="391937" cy="3731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0" name="TextBox 37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415234" y="6173685"/>
              <a:ext cx="876855" cy="468718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ja-JP" altLang="en-US">
                  <a:noFill/>
                </a:rPr>
                <a:t> </a:t>
              </a:r>
            </a:p>
          </p:txBody>
        </p:sp>
      </p:grpSp>
      <p:sp>
        <p:nvSpPr>
          <p:cNvPr id="2" name="曲折矢印 1"/>
          <p:cNvSpPr/>
          <p:nvPr/>
        </p:nvSpPr>
        <p:spPr>
          <a:xfrm rot="5400000" flipV="1">
            <a:off x="4803121" y="3203305"/>
            <a:ext cx="975518" cy="5675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7" name="曲折矢印 246"/>
          <p:cNvSpPr/>
          <p:nvPr/>
        </p:nvSpPr>
        <p:spPr>
          <a:xfrm rot="5400000">
            <a:off x="8205958" y="3216316"/>
            <a:ext cx="975518" cy="54154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369173" y="2195413"/>
            <a:ext cx="203201" cy="194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正方形/長方形 256"/>
          <p:cNvSpPr/>
          <p:nvPr/>
        </p:nvSpPr>
        <p:spPr>
          <a:xfrm>
            <a:off x="7540295" y="2036714"/>
            <a:ext cx="169864" cy="1245408"/>
          </a:xfrm>
          <a:custGeom>
            <a:avLst/>
            <a:gdLst>
              <a:gd name="connsiteX0" fmla="*/ 0 w 203201"/>
              <a:gd name="connsiteY0" fmla="*/ 0 h 194404"/>
              <a:gd name="connsiteX1" fmla="*/ 203201 w 203201"/>
              <a:gd name="connsiteY1" fmla="*/ 0 h 194404"/>
              <a:gd name="connsiteX2" fmla="*/ 203201 w 203201"/>
              <a:gd name="connsiteY2" fmla="*/ 194404 h 194404"/>
              <a:gd name="connsiteX3" fmla="*/ 0 w 203201"/>
              <a:gd name="connsiteY3" fmla="*/ 194404 h 194404"/>
              <a:gd name="connsiteX4" fmla="*/ 0 w 203201"/>
              <a:gd name="connsiteY4" fmla="*/ 0 h 194404"/>
              <a:gd name="connsiteX0" fmla="*/ 0 w 203201"/>
              <a:gd name="connsiteY0" fmla="*/ 121186 h 315590"/>
              <a:gd name="connsiteX1" fmla="*/ 192184 w 203201"/>
              <a:gd name="connsiteY1" fmla="*/ 0 h 315590"/>
              <a:gd name="connsiteX2" fmla="*/ 203201 w 203201"/>
              <a:gd name="connsiteY2" fmla="*/ 315590 h 315590"/>
              <a:gd name="connsiteX3" fmla="*/ 0 w 203201"/>
              <a:gd name="connsiteY3" fmla="*/ 315590 h 315590"/>
              <a:gd name="connsiteX4" fmla="*/ 0 w 203201"/>
              <a:gd name="connsiteY4" fmla="*/ 121186 h 315590"/>
              <a:gd name="connsiteX0" fmla="*/ 0 w 203201"/>
              <a:gd name="connsiteY0" fmla="*/ 121186 h 315590"/>
              <a:gd name="connsiteX1" fmla="*/ 192184 w 203201"/>
              <a:gd name="connsiteY1" fmla="*/ 0 h 315590"/>
              <a:gd name="connsiteX2" fmla="*/ 203201 w 203201"/>
              <a:gd name="connsiteY2" fmla="*/ 238472 h 315590"/>
              <a:gd name="connsiteX3" fmla="*/ 0 w 203201"/>
              <a:gd name="connsiteY3" fmla="*/ 315590 h 315590"/>
              <a:gd name="connsiteX4" fmla="*/ 0 w 203201"/>
              <a:gd name="connsiteY4" fmla="*/ 121186 h 315590"/>
              <a:gd name="connsiteX0" fmla="*/ 0 w 198439"/>
              <a:gd name="connsiteY0" fmla="*/ 121186 h 315590"/>
              <a:gd name="connsiteX1" fmla="*/ 192184 w 198439"/>
              <a:gd name="connsiteY1" fmla="*/ 0 h 315590"/>
              <a:gd name="connsiteX2" fmla="*/ 198439 w 198439"/>
              <a:gd name="connsiteY2" fmla="*/ 186085 h 315590"/>
              <a:gd name="connsiteX3" fmla="*/ 0 w 198439"/>
              <a:gd name="connsiteY3" fmla="*/ 315590 h 315590"/>
              <a:gd name="connsiteX4" fmla="*/ 0 w 198439"/>
              <a:gd name="connsiteY4" fmla="*/ 121186 h 315590"/>
              <a:gd name="connsiteX0" fmla="*/ 0 w 198439"/>
              <a:gd name="connsiteY0" fmla="*/ 149761 h 344165"/>
              <a:gd name="connsiteX1" fmla="*/ 144559 w 198439"/>
              <a:gd name="connsiteY1" fmla="*/ 0 h 344165"/>
              <a:gd name="connsiteX2" fmla="*/ 198439 w 198439"/>
              <a:gd name="connsiteY2" fmla="*/ 214660 h 344165"/>
              <a:gd name="connsiteX3" fmla="*/ 0 w 198439"/>
              <a:gd name="connsiteY3" fmla="*/ 344165 h 344165"/>
              <a:gd name="connsiteX4" fmla="*/ 0 w 198439"/>
              <a:gd name="connsiteY4" fmla="*/ 149761 h 344165"/>
              <a:gd name="connsiteX0" fmla="*/ 0 w 146051"/>
              <a:gd name="connsiteY0" fmla="*/ 149761 h 344165"/>
              <a:gd name="connsiteX1" fmla="*/ 144559 w 146051"/>
              <a:gd name="connsiteY1" fmla="*/ 0 h 344165"/>
              <a:gd name="connsiteX2" fmla="*/ 146051 w 146051"/>
              <a:gd name="connsiteY2" fmla="*/ 224185 h 344165"/>
              <a:gd name="connsiteX3" fmla="*/ 0 w 146051"/>
              <a:gd name="connsiteY3" fmla="*/ 344165 h 344165"/>
              <a:gd name="connsiteX4" fmla="*/ 0 w 146051"/>
              <a:gd name="connsiteY4" fmla="*/ 149761 h 344165"/>
              <a:gd name="connsiteX0" fmla="*/ 0 w 155576"/>
              <a:gd name="connsiteY0" fmla="*/ 44473 h 344165"/>
              <a:gd name="connsiteX1" fmla="*/ 154084 w 155576"/>
              <a:gd name="connsiteY1" fmla="*/ 0 h 344165"/>
              <a:gd name="connsiteX2" fmla="*/ 155576 w 155576"/>
              <a:gd name="connsiteY2" fmla="*/ 224185 h 344165"/>
              <a:gd name="connsiteX3" fmla="*/ 9525 w 155576"/>
              <a:gd name="connsiteY3" fmla="*/ 344165 h 344165"/>
              <a:gd name="connsiteX4" fmla="*/ 0 w 155576"/>
              <a:gd name="connsiteY4" fmla="*/ 44473 h 344165"/>
              <a:gd name="connsiteX0" fmla="*/ 0 w 154124"/>
              <a:gd name="connsiteY0" fmla="*/ 44473 h 344165"/>
              <a:gd name="connsiteX1" fmla="*/ 154084 w 154124"/>
              <a:gd name="connsiteY1" fmla="*/ 0 h 344165"/>
              <a:gd name="connsiteX2" fmla="*/ 150814 w 154124"/>
              <a:gd name="connsiteY2" fmla="*/ 296571 h 344165"/>
              <a:gd name="connsiteX3" fmla="*/ 9525 w 154124"/>
              <a:gd name="connsiteY3" fmla="*/ 344165 h 344165"/>
              <a:gd name="connsiteX4" fmla="*/ 0 w 154124"/>
              <a:gd name="connsiteY4" fmla="*/ 44473 h 344165"/>
              <a:gd name="connsiteX0" fmla="*/ 0 w 169864"/>
              <a:gd name="connsiteY0" fmla="*/ 44473 h 344165"/>
              <a:gd name="connsiteX1" fmla="*/ 154084 w 169864"/>
              <a:gd name="connsiteY1" fmla="*/ 0 h 344165"/>
              <a:gd name="connsiteX2" fmla="*/ 169864 w 169864"/>
              <a:gd name="connsiteY2" fmla="*/ 296571 h 344165"/>
              <a:gd name="connsiteX3" fmla="*/ 9525 w 169864"/>
              <a:gd name="connsiteY3" fmla="*/ 344165 h 344165"/>
              <a:gd name="connsiteX4" fmla="*/ 0 w 169864"/>
              <a:gd name="connsiteY4" fmla="*/ 44473 h 34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64" h="344165">
                <a:moveTo>
                  <a:pt x="0" y="44473"/>
                </a:moveTo>
                <a:lnTo>
                  <a:pt x="154084" y="0"/>
                </a:lnTo>
                <a:cubicBezTo>
                  <a:pt x="154581" y="74728"/>
                  <a:pt x="169367" y="221843"/>
                  <a:pt x="169864" y="296571"/>
                </a:cubicBezTo>
                <a:lnTo>
                  <a:pt x="9525" y="344165"/>
                </a:lnTo>
                <a:lnTo>
                  <a:pt x="0" y="4447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9" name="Straight Connector 262"/>
          <p:cNvCxnSpPr/>
          <p:nvPr/>
        </p:nvCxnSpPr>
        <p:spPr bwMode="auto">
          <a:xfrm rot="16200000" flipH="1">
            <a:off x="7313679" y="2427982"/>
            <a:ext cx="1108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角丸四角形 5"/>
          <p:cNvSpPr/>
          <p:nvPr/>
        </p:nvSpPr>
        <p:spPr>
          <a:xfrm>
            <a:off x="1691680" y="4735513"/>
            <a:ext cx="792088" cy="3199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角丸四角形 263"/>
          <p:cNvSpPr/>
          <p:nvPr/>
        </p:nvSpPr>
        <p:spPr>
          <a:xfrm>
            <a:off x="1723330" y="5466269"/>
            <a:ext cx="832445" cy="3199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角丸四角形 265"/>
          <p:cNvSpPr/>
          <p:nvPr/>
        </p:nvSpPr>
        <p:spPr>
          <a:xfrm>
            <a:off x="2170880" y="2091865"/>
            <a:ext cx="888951" cy="3199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32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6" grpId="0"/>
      <p:bldP spid="95" grpId="0" animBg="1"/>
      <p:bldP spid="97" grpId="0" animBg="1"/>
      <p:bldP spid="2" grpId="0" animBg="1"/>
      <p:bldP spid="247" grpId="0" animBg="1"/>
      <p:bldP spid="5" grpId="0" animBg="1"/>
      <p:bldP spid="257" grpId="0" animBg="1"/>
      <p:bldP spid="6" grpId="0" animBg="1"/>
      <p:bldP spid="264" grpId="0" animBg="1"/>
      <p:bldP spid="2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Representation: Basis function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716016" y="2420938"/>
            <a:ext cx="100012" cy="182689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282" name="グループ化 281"/>
          <p:cNvGrpSpPr>
            <a:grpSpLocks noChangeAspect="1"/>
          </p:cNvGrpSpPr>
          <p:nvPr/>
        </p:nvGrpSpPr>
        <p:grpSpPr>
          <a:xfrm>
            <a:off x="-290485" y="2148665"/>
            <a:ext cx="5222525" cy="2538413"/>
            <a:chOff x="720195" y="3047206"/>
            <a:chExt cx="3347773" cy="1627188"/>
          </a:xfrm>
        </p:grpSpPr>
        <p:sp>
          <p:nvSpPr>
            <p:cNvPr id="79" name="TextBox 346"/>
            <p:cNvSpPr txBox="1"/>
            <p:nvPr/>
          </p:nvSpPr>
          <p:spPr>
            <a:xfrm>
              <a:off x="2494756" y="4336256"/>
              <a:ext cx="1573212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ea typeface="+mn-ea"/>
                </a:rPr>
                <a:t>W (Image width)</a:t>
              </a:r>
            </a:p>
          </p:txBody>
        </p:sp>
        <p:sp>
          <p:nvSpPr>
            <p:cNvPr id="80" name="TextBox 347"/>
            <p:cNvSpPr txBox="1"/>
            <p:nvPr/>
          </p:nvSpPr>
          <p:spPr>
            <a:xfrm>
              <a:off x="720195" y="3047206"/>
              <a:ext cx="1635125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ea typeface="+mn-ea"/>
                </a:rPr>
                <a:t>H (Image height)</a:t>
              </a:r>
            </a:p>
          </p:txBody>
        </p:sp>
        <p:sp>
          <p:nvSpPr>
            <p:cNvPr id="81" name="TextBox 348"/>
            <p:cNvSpPr txBox="1"/>
            <p:nvPr/>
          </p:nvSpPr>
          <p:spPr>
            <a:xfrm>
              <a:off x="1574800" y="3778250"/>
              <a:ext cx="204788" cy="2587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solidFill>
                    <a:prstClr val="black"/>
                  </a:solidFill>
                  <a:latin typeface="Calibri"/>
                  <a:ea typeface="ＭＳ Ｐゴシック"/>
                </a:rPr>
                <a:t>S</a:t>
              </a:r>
              <a:endParaRPr lang="en-US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159" name="Group 427"/>
            <p:cNvGrpSpPr>
              <a:grpSpLocks/>
            </p:cNvGrpSpPr>
            <p:nvPr/>
          </p:nvGrpSpPr>
          <p:grpSpPr bwMode="auto">
            <a:xfrm>
              <a:off x="1379538" y="3198812"/>
              <a:ext cx="1586387" cy="1306513"/>
              <a:chOff x="1263488" y="3198284"/>
              <a:chExt cx="1587586" cy="1307624"/>
            </a:xfrm>
          </p:grpSpPr>
          <p:cxnSp>
            <p:nvCxnSpPr>
              <p:cNvPr id="160" name="Straight Arrow Connector 428"/>
              <p:cNvCxnSpPr/>
              <p:nvPr/>
            </p:nvCxnSpPr>
            <p:spPr>
              <a:xfrm>
                <a:off x="1349278" y="4307302"/>
                <a:ext cx="136469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429"/>
              <p:cNvCxnSpPr/>
              <p:nvPr/>
            </p:nvCxnSpPr>
            <p:spPr>
              <a:xfrm rot="5400000" flipH="1" flipV="1">
                <a:off x="921865" y="3922801"/>
                <a:ext cx="1110607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430"/>
              <p:cNvCxnSpPr/>
              <p:nvPr/>
            </p:nvCxnSpPr>
            <p:spPr>
              <a:xfrm flipV="1">
                <a:off x="1263488" y="3738494"/>
                <a:ext cx="810237" cy="7674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Cube 431"/>
              <p:cNvSpPr/>
              <p:nvPr/>
            </p:nvSpPr>
            <p:spPr>
              <a:xfrm>
                <a:off x="1732154" y="3198285"/>
                <a:ext cx="1067606" cy="1024808"/>
              </a:xfrm>
              <a:prstGeom prst="cub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4" name="Group 93"/>
              <p:cNvGrpSpPr>
                <a:grpSpLocks/>
              </p:cNvGrpSpPr>
              <p:nvPr/>
            </p:nvGrpSpPr>
            <p:grpSpPr bwMode="auto">
              <a:xfrm>
                <a:off x="1737950" y="3454317"/>
                <a:ext cx="810768" cy="768096"/>
                <a:chOff x="4114800" y="3657600"/>
                <a:chExt cx="1447800" cy="1371600"/>
              </a:xfrm>
            </p:grpSpPr>
            <p:grpSp>
              <p:nvGrpSpPr>
                <p:cNvPr id="238" name="Group 29"/>
                <p:cNvGrpSpPr>
                  <a:grpSpLocks/>
                </p:cNvGrpSpPr>
                <p:nvPr/>
              </p:nvGrpSpPr>
              <p:grpSpPr bwMode="auto">
                <a:xfrm>
                  <a:off x="4114800" y="3657600"/>
                  <a:ext cx="1447800" cy="1371600"/>
                  <a:chOff x="1143000" y="3581400"/>
                  <a:chExt cx="1447800" cy="1295400"/>
                </a:xfrm>
              </p:grpSpPr>
              <p:cxnSp>
                <p:nvCxnSpPr>
                  <p:cNvPr id="245" name="Straight Connector 13"/>
                  <p:cNvCxnSpPr/>
                  <p:nvPr/>
                </p:nvCxnSpPr>
                <p:spPr>
                  <a:xfrm rot="5400000">
                    <a:off x="736674" y="4229482"/>
                    <a:ext cx="1296931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514"/>
                  <p:cNvCxnSpPr/>
                  <p:nvPr/>
                </p:nvCxnSpPr>
                <p:spPr>
                  <a:xfrm rot="5400000">
                    <a:off x="977815" y="4229482"/>
                    <a:ext cx="1296931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515"/>
                  <p:cNvCxnSpPr/>
                  <p:nvPr/>
                </p:nvCxnSpPr>
                <p:spPr>
                  <a:xfrm rot="5400000">
                    <a:off x="1218958" y="4229482"/>
                    <a:ext cx="1296931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516"/>
                  <p:cNvCxnSpPr/>
                  <p:nvPr/>
                </p:nvCxnSpPr>
                <p:spPr>
                  <a:xfrm rot="5400000">
                    <a:off x="1460099" y="4229482"/>
                    <a:ext cx="1296931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517"/>
                  <p:cNvCxnSpPr/>
                  <p:nvPr/>
                </p:nvCxnSpPr>
                <p:spPr>
                  <a:xfrm rot="5400000">
                    <a:off x="1942383" y="4229482"/>
                    <a:ext cx="1296931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518"/>
                  <p:cNvCxnSpPr/>
                  <p:nvPr/>
                </p:nvCxnSpPr>
                <p:spPr>
                  <a:xfrm rot="5400000">
                    <a:off x="495532" y="4229482"/>
                    <a:ext cx="1296931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519"/>
                  <p:cNvCxnSpPr/>
                  <p:nvPr/>
                </p:nvCxnSpPr>
                <p:spPr>
                  <a:xfrm rot="5400000">
                    <a:off x="1701242" y="4229482"/>
                    <a:ext cx="1296931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9" name="Straight Connector 507"/>
                <p:cNvCxnSpPr/>
                <p:nvPr/>
              </p:nvCxnSpPr>
              <p:spPr>
                <a:xfrm rot="5400000">
                  <a:off x="3792318" y="4343805"/>
                  <a:ext cx="137322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508"/>
                <p:cNvCxnSpPr/>
                <p:nvPr/>
              </p:nvCxnSpPr>
              <p:spPr>
                <a:xfrm rot="5400000">
                  <a:off x="4033461" y="4343805"/>
                  <a:ext cx="137322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509"/>
                <p:cNvCxnSpPr/>
                <p:nvPr/>
              </p:nvCxnSpPr>
              <p:spPr>
                <a:xfrm rot="5400000">
                  <a:off x="4274602" y="4343805"/>
                  <a:ext cx="137322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510"/>
                <p:cNvCxnSpPr/>
                <p:nvPr/>
              </p:nvCxnSpPr>
              <p:spPr>
                <a:xfrm rot="5400000">
                  <a:off x="4515744" y="4343805"/>
                  <a:ext cx="137322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511"/>
                <p:cNvCxnSpPr/>
                <p:nvPr/>
              </p:nvCxnSpPr>
              <p:spPr>
                <a:xfrm rot="5400000">
                  <a:off x="3551177" y="4343805"/>
                  <a:ext cx="137322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512"/>
                <p:cNvCxnSpPr/>
                <p:nvPr/>
              </p:nvCxnSpPr>
              <p:spPr>
                <a:xfrm rot="5400000">
                  <a:off x="4756885" y="4343805"/>
                  <a:ext cx="137322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5" name="Group 433"/>
              <p:cNvGrpSpPr>
                <a:grpSpLocks/>
              </p:cNvGrpSpPr>
              <p:nvPr/>
            </p:nvGrpSpPr>
            <p:grpSpPr bwMode="auto">
              <a:xfrm>
                <a:off x="1730874" y="3458648"/>
                <a:ext cx="800100" cy="763765"/>
                <a:chOff x="2514600" y="5020147"/>
                <a:chExt cx="1143000" cy="1091093"/>
              </a:xfrm>
            </p:grpSpPr>
            <p:cxnSp>
              <p:nvCxnSpPr>
                <p:cNvPr id="225" name="Straight Connector 493"/>
                <p:cNvCxnSpPr/>
                <p:nvPr/>
              </p:nvCxnSpPr>
              <p:spPr>
                <a:xfrm rot="10800000">
                  <a:off x="2514160" y="5202027"/>
                  <a:ext cx="114159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494"/>
                <p:cNvCxnSpPr/>
                <p:nvPr/>
              </p:nvCxnSpPr>
              <p:spPr>
                <a:xfrm rot="10800000">
                  <a:off x="2514160" y="5383610"/>
                  <a:ext cx="114159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495"/>
                <p:cNvCxnSpPr/>
                <p:nvPr/>
              </p:nvCxnSpPr>
              <p:spPr>
                <a:xfrm rot="10800000">
                  <a:off x="2514160" y="5565193"/>
                  <a:ext cx="114159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496"/>
                <p:cNvCxnSpPr/>
                <p:nvPr/>
              </p:nvCxnSpPr>
              <p:spPr>
                <a:xfrm rot="10800000">
                  <a:off x="2514160" y="5749045"/>
                  <a:ext cx="114159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497"/>
                <p:cNvCxnSpPr/>
                <p:nvPr/>
              </p:nvCxnSpPr>
              <p:spPr>
                <a:xfrm rot="10800000">
                  <a:off x="2514160" y="6112211"/>
                  <a:ext cx="114159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498"/>
                <p:cNvCxnSpPr/>
                <p:nvPr/>
              </p:nvCxnSpPr>
              <p:spPr>
                <a:xfrm rot="10800000">
                  <a:off x="2514160" y="5020444"/>
                  <a:ext cx="114159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499"/>
                <p:cNvCxnSpPr/>
                <p:nvPr/>
              </p:nvCxnSpPr>
              <p:spPr>
                <a:xfrm rot="10800000">
                  <a:off x="2514160" y="5930628"/>
                  <a:ext cx="114159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500"/>
                <p:cNvCxnSpPr/>
                <p:nvPr/>
              </p:nvCxnSpPr>
              <p:spPr>
                <a:xfrm rot="10800000">
                  <a:off x="2516429" y="5111236"/>
                  <a:ext cx="114159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501"/>
                <p:cNvCxnSpPr/>
                <p:nvPr/>
              </p:nvCxnSpPr>
              <p:spPr>
                <a:xfrm rot="10800000">
                  <a:off x="2516429" y="5292819"/>
                  <a:ext cx="114159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502"/>
                <p:cNvCxnSpPr/>
                <p:nvPr/>
              </p:nvCxnSpPr>
              <p:spPr>
                <a:xfrm rot="10800000">
                  <a:off x="2516429" y="5474402"/>
                  <a:ext cx="114159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503"/>
                <p:cNvCxnSpPr/>
                <p:nvPr/>
              </p:nvCxnSpPr>
              <p:spPr>
                <a:xfrm rot="10800000">
                  <a:off x="2516429" y="5658254"/>
                  <a:ext cx="114159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504"/>
                <p:cNvCxnSpPr/>
                <p:nvPr/>
              </p:nvCxnSpPr>
              <p:spPr>
                <a:xfrm rot="10800000">
                  <a:off x="2516429" y="6021419"/>
                  <a:ext cx="114159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505"/>
                <p:cNvCxnSpPr/>
                <p:nvPr/>
              </p:nvCxnSpPr>
              <p:spPr>
                <a:xfrm rot="10800000">
                  <a:off x="2516429" y="5839836"/>
                  <a:ext cx="114159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11"/>
              <p:cNvGrpSpPr>
                <a:grpSpLocks/>
              </p:cNvGrpSpPr>
              <p:nvPr/>
            </p:nvGrpSpPr>
            <p:grpSpPr bwMode="auto">
              <a:xfrm>
                <a:off x="1699268" y="3322216"/>
                <a:ext cx="1151806" cy="921"/>
                <a:chOff x="1150126" y="3348715"/>
                <a:chExt cx="2056798" cy="921"/>
              </a:xfrm>
            </p:grpSpPr>
            <p:grpSp>
              <p:nvGrpSpPr>
                <p:cNvPr id="211" name="Group 80"/>
                <p:cNvGrpSpPr>
                  <a:grpSpLocks/>
                </p:cNvGrpSpPr>
                <p:nvPr/>
              </p:nvGrpSpPr>
              <p:grpSpPr bwMode="auto">
                <a:xfrm>
                  <a:off x="1150126" y="3348715"/>
                  <a:ext cx="2056798" cy="921"/>
                  <a:chOff x="1222306" y="3285588"/>
                  <a:chExt cx="2056798" cy="921"/>
                </a:xfrm>
              </p:grpSpPr>
              <p:cxnSp>
                <p:nvCxnSpPr>
                  <p:cNvPr id="218" name="Straight Connector 486"/>
                  <p:cNvCxnSpPr/>
                  <p:nvPr/>
                </p:nvCxnSpPr>
                <p:spPr>
                  <a:xfrm rot="18900000">
                    <a:off x="1222306" y="3285589"/>
                    <a:ext cx="60994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487"/>
                  <p:cNvCxnSpPr/>
                  <p:nvPr/>
                </p:nvCxnSpPr>
                <p:spPr>
                  <a:xfrm rot="18900000">
                    <a:off x="1463449" y="3285589"/>
                    <a:ext cx="609946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488"/>
                  <p:cNvCxnSpPr/>
                  <p:nvPr/>
                </p:nvCxnSpPr>
                <p:spPr>
                  <a:xfrm rot="18900000">
                    <a:off x="1704590" y="3285588"/>
                    <a:ext cx="60994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489"/>
                  <p:cNvCxnSpPr/>
                  <p:nvPr/>
                </p:nvCxnSpPr>
                <p:spPr>
                  <a:xfrm rot="18900000">
                    <a:off x="1945732" y="3285588"/>
                    <a:ext cx="609946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490"/>
                  <p:cNvCxnSpPr/>
                  <p:nvPr/>
                </p:nvCxnSpPr>
                <p:spPr>
                  <a:xfrm rot="18900000">
                    <a:off x="2428015" y="3285588"/>
                    <a:ext cx="609946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491"/>
                  <p:cNvCxnSpPr/>
                  <p:nvPr/>
                </p:nvCxnSpPr>
                <p:spPr>
                  <a:xfrm rot="18900000">
                    <a:off x="2669155" y="3286509"/>
                    <a:ext cx="60994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492"/>
                  <p:cNvCxnSpPr/>
                  <p:nvPr/>
                </p:nvCxnSpPr>
                <p:spPr>
                  <a:xfrm rot="18900000">
                    <a:off x="2186874" y="3285588"/>
                    <a:ext cx="60994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2" name="Straight Connector 480"/>
                <p:cNvCxnSpPr/>
                <p:nvPr/>
              </p:nvCxnSpPr>
              <p:spPr>
                <a:xfrm rot="18900000">
                  <a:off x="1274952" y="3348716"/>
                  <a:ext cx="6099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481"/>
                <p:cNvCxnSpPr/>
                <p:nvPr/>
              </p:nvCxnSpPr>
              <p:spPr>
                <a:xfrm rot="18900000">
                  <a:off x="1516095" y="3348716"/>
                  <a:ext cx="6099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482"/>
                <p:cNvCxnSpPr/>
                <p:nvPr/>
              </p:nvCxnSpPr>
              <p:spPr>
                <a:xfrm rot="18900000">
                  <a:off x="1757236" y="3348715"/>
                  <a:ext cx="6099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483"/>
                <p:cNvCxnSpPr/>
                <p:nvPr/>
              </p:nvCxnSpPr>
              <p:spPr>
                <a:xfrm rot="18900000">
                  <a:off x="1998379" y="3348715"/>
                  <a:ext cx="6099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484"/>
                <p:cNvCxnSpPr/>
                <p:nvPr/>
              </p:nvCxnSpPr>
              <p:spPr>
                <a:xfrm rot="18900000">
                  <a:off x="2480663" y="3348715"/>
                  <a:ext cx="6099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485"/>
                <p:cNvCxnSpPr/>
                <p:nvPr/>
              </p:nvCxnSpPr>
              <p:spPr>
                <a:xfrm rot="18900000">
                  <a:off x="2239520" y="3348715"/>
                  <a:ext cx="60994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20"/>
              <p:cNvGrpSpPr>
                <a:grpSpLocks/>
              </p:cNvGrpSpPr>
              <p:nvPr/>
            </p:nvGrpSpPr>
            <p:grpSpPr bwMode="auto">
              <a:xfrm>
                <a:off x="2503090" y="3331371"/>
                <a:ext cx="344331" cy="768096"/>
                <a:chOff x="2585523" y="3361853"/>
                <a:chExt cx="614877" cy="1371600"/>
              </a:xfrm>
            </p:grpSpPr>
            <p:grpSp>
              <p:nvGrpSpPr>
                <p:cNvPr id="197" name="Group 71"/>
                <p:cNvGrpSpPr>
                  <a:grpSpLocks/>
                </p:cNvGrpSpPr>
                <p:nvPr/>
              </p:nvGrpSpPr>
              <p:grpSpPr bwMode="auto">
                <a:xfrm>
                  <a:off x="2590800" y="3361853"/>
                  <a:ext cx="609600" cy="1371600"/>
                  <a:chOff x="3429000" y="3886200"/>
                  <a:chExt cx="1425918" cy="1371600"/>
                </a:xfrm>
              </p:grpSpPr>
              <p:cxnSp>
                <p:nvCxnSpPr>
                  <p:cNvPr id="204" name="Straight Connector 472"/>
                  <p:cNvCxnSpPr/>
                  <p:nvPr/>
                </p:nvCxnSpPr>
                <p:spPr>
                  <a:xfrm rot="-2700000">
                    <a:off x="3428189" y="4116689"/>
                    <a:ext cx="142672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473"/>
                  <p:cNvCxnSpPr/>
                  <p:nvPr/>
                </p:nvCxnSpPr>
                <p:spPr>
                  <a:xfrm rot="-2700000">
                    <a:off x="3428189" y="4343667"/>
                    <a:ext cx="142672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474"/>
                  <p:cNvCxnSpPr/>
                  <p:nvPr/>
                </p:nvCxnSpPr>
                <p:spPr>
                  <a:xfrm rot="-2700000">
                    <a:off x="3428189" y="4573484"/>
                    <a:ext cx="142672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475"/>
                  <p:cNvCxnSpPr/>
                  <p:nvPr/>
                </p:nvCxnSpPr>
                <p:spPr>
                  <a:xfrm rot="-2700000">
                    <a:off x="3428189" y="4800463"/>
                    <a:ext cx="142672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476"/>
                  <p:cNvCxnSpPr/>
                  <p:nvPr/>
                </p:nvCxnSpPr>
                <p:spPr>
                  <a:xfrm rot="-2700000">
                    <a:off x="3428189" y="5257257"/>
                    <a:ext cx="142672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477"/>
                  <p:cNvCxnSpPr/>
                  <p:nvPr/>
                </p:nvCxnSpPr>
                <p:spPr>
                  <a:xfrm rot="-2700000">
                    <a:off x="3428189" y="3886874"/>
                    <a:ext cx="142672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478"/>
                  <p:cNvCxnSpPr/>
                  <p:nvPr/>
                </p:nvCxnSpPr>
                <p:spPr>
                  <a:xfrm rot="-2700000">
                    <a:off x="3428189" y="5030278"/>
                    <a:ext cx="1426729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8" name="Straight Connector 466"/>
                <p:cNvCxnSpPr/>
                <p:nvPr/>
              </p:nvCxnSpPr>
              <p:spPr>
                <a:xfrm rot="18900000">
                  <a:off x="2584780" y="3702995"/>
                  <a:ext cx="6099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467"/>
                <p:cNvCxnSpPr/>
                <p:nvPr/>
              </p:nvCxnSpPr>
              <p:spPr>
                <a:xfrm rot="18900000">
                  <a:off x="2584780" y="3932810"/>
                  <a:ext cx="6099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468"/>
                <p:cNvCxnSpPr/>
                <p:nvPr/>
              </p:nvCxnSpPr>
              <p:spPr>
                <a:xfrm rot="18900000">
                  <a:off x="2584780" y="4159789"/>
                  <a:ext cx="6099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469"/>
                <p:cNvCxnSpPr/>
                <p:nvPr/>
              </p:nvCxnSpPr>
              <p:spPr>
                <a:xfrm rot="18900000">
                  <a:off x="2584780" y="4389605"/>
                  <a:ext cx="6099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470"/>
                <p:cNvCxnSpPr/>
                <p:nvPr/>
              </p:nvCxnSpPr>
              <p:spPr>
                <a:xfrm rot="18900000">
                  <a:off x="2584780" y="3476016"/>
                  <a:ext cx="6099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471"/>
                <p:cNvCxnSpPr/>
                <p:nvPr/>
              </p:nvCxnSpPr>
              <p:spPr>
                <a:xfrm rot="18900000">
                  <a:off x="2584780" y="4616584"/>
                  <a:ext cx="60994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371"/>
              <p:cNvGrpSpPr>
                <a:grpSpLocks/>
              </p:cNvGrpSpPr>
              <p:nvPr/>
            </p:nvGrpSpPr>
            <p:grpSpPr bwMode="auto">
              <a:xfrm rot="5400000" flipH="1">
                <a:off x="2164674" y="3583948"/>
                <a:ext cx="1024808" cy="253479"/>
                <a:chOff x="5789950" y="3280534"/>
                <a:chExt cx="1884368" cy="452643"/>
              </a:xfrm>
            </p:grpSpPr>
            <p:cxnSp>
              <p:nvCxnSpPr>
                <p:cNvPr id="190" name="Straight Connector 458"/>
                <p:cNvCxnSpPr/>
                <p:nvPr/>
              </p:nvCxnSpPr>
              <p:spPr>
                <a:xfrm rot="10800000">
                  <a:off x="6193118" y="3344513"/>
                  <a:ext cx="142569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459"/>
                <p:cNvCxnSpPr/>
                <p:nvPr/>
              </p:nvCxnSpPr>
              <p:spPr>
                <a:xfrm rot="10800000">
                  <a:off x="6093786" y="3423949"/>
                  <a:ext cx="142861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460"/>
                <p:cNvCxnSpPr/>
                <p:nvPr/>
              </p:nvCxnSpPr>
              <p:spPr>
                <a:xfrm rot="10800000">
                  <a:off x="6017827" y="3500547"/>
                  <a:ext cx="142861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461"/>
                <p:cNvCxnSpPr/>
                <p:nvPr/>
              </p:nvCxnSpPr>
              <p:spPr>
                <a:xfrm rot="10800000">
                  <a:off x="5941868" y="3577146"/>
                  <a:ext cx="142861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462"/>
                <p:cNvCxnSpPr/>
                <p:nvPr/>
              </p:nvCxnSpPr>
              <p:spPr>
                <a:xfrm rot="10800000">
                  <a:off x="5789950" y="3733177"/>
                  <a:ext cx="142569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463"/>
                <p:cNvCxnSpPr/>
                <p:nvPr/>
              </p:nvCxnSpPr>
              <p:spPr>
                <a:xfrm rot="10800000">
                  <a:off x="6248625" y="3280534"/>
                  <a:ext cx="142569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464"/>
                <p:cNvCxnSpPr/>
                <p:nvPr/>
              </p:nvCxnSpPr>
              <p:spPr>
                <a:xfrm rot="10800000">
                  <a:off x="5865909" y="3656581"/>
                  <a:ext cx="142861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370"/>
              <p:cNvGrpSpPr>
                <a:grpSpLocks/>
              </p:cNvGrpSpPr>
              <p:nvPr/>
            </p:nvGrpSpPr>
            <p:grpSpPr bwMode="auto">
              <a:xfrm>
                <a:off x="1724116" y="3198285"/>
                <a:ext cx="1054547" cy="261101"/>
                <a:chOff x="5791200" y="3267548"/>
                <a:chExt cx="1883118" cy="466253"/>
              </a:xfrm>
            </p:grpSpPr>
            <p:cxnSp>
              <p:nvCxnSpPr>
                <p:cNvPr id="183" name="Straight Connector 451"/>
                <p:cNvCxnSpPr/>
                <p:nvPr/>
              </p:nvCxnSpPr>
              <p:spPr>
                <a:xfrm rot="10800000">
                  <a:off x="6194218" y="3344153"/>
                  <a:ext cx="142699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452"/>
                <p:cNvCxnSpPr/>
                <p:nvPr/>
              </p:nvCxnSpPr>
              <p:spPr>
                <a:xfrm rot="10800000">
                  <a:off x="6094924" y="3423595"/>
                  <a:ext cx="142699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453"/>
                <p:cNvCxnSpPr/>
                <p:nvPr/>
              </p:nvCxnSpPr>
              <p:spPr>
                <a:xfrm rot="10800000">
                  <a:off x="6021163" y="3500202"/>
                  <a:ext cx="142415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454"/>
                <p:cNvCxnSpPr/>
                <p:nvPr/>
              </p:nvCxnSpPr>
              <p:spPr>
                <a:xfrm rot="10800000">
                  <a:off x="5944566" y="3576806"/>
                  <a:ext cx="142699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455"/>
                <p:cNvCxnSpPr/>
                <p:nvPr/>
              </p:nvCxnSpPr>
              <p:spPr>
                <a:xfrm rot="10800000">
                  <a:off x="5791370" y="3732856"/>
                  <a:ext cx="142699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456"/>
                <p:cNvCxnSpPr/>
                <p:nvPr/>
              </p:nvCxnSpPr>
              <p:spPr>
                <a:xfrm rot="10800000">
                  <a:off x="6248119" y="3267548"/>
                  <a:ext cx="142699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457"/>
                <p:cNvCxnSpPr/>
                <p:nvPr/>
              </p:nvCxnSpPr>
              <p:spPr>
                <a:xfrm rot="10800000">
                  <a:off x="5867967" y="3656249"/>
                  <a:ext cx="142699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oup 438"/>
              <p:cNvGrpSpPr>
                <a:grpSpLocks/>
              </p:cNvGrpSpPr>
              <p:nvPr/>
            </p:nvGrpSpPr>
            <p:grpSpPr bwMode="auto">
              <a:xfrm>
                <a:off x="1754537" y="3216205"/>
                <a:ext cx="1024129" cy="217585"/>
                <a:chOff x="6896243" y="1190124"/>
                <a:chExt cx="1463041" cy="310835"/>
              </a:xfrm>
            </p:grpSpPr>
            <p:cxnSp>
              <p:nvCxnSpPr>
                <p:cNvPr id="177" name="Straight Connector 445"/>
                <p:cNvCxnSpPr/>
                <p:nvPr/>
              </p:nvCxnSpPr>
              <p:spPr>
                <a:xfrm rot="10800000">
                  <a:off x="7218320" y="1189491"/>
                  <a:ext cx="11415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446"/>
                <p:cNvCxnSpPr/>
                <p:nvPr/>
              </p:nvCxnSpPr>
              <p:spPr>
                <a:xfrm rot="10800000">
                  <a:off x="7138886" y="1250775"/>
                  <a:ext cx="114159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447"/>
                <p:cNvCxnSpPr/>
                <p:nvPr/>
              </p:nvCxnSpPr>
              <p:spPr>
                <a:xfrm rot="10800000">
                  <a:off x="7079877" y="1314329"/>
                  <a:ext cx="114159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448"/>
                <p:cNvCxnSpPr/>
                <p:nvPr/>
              </p:nvCxnSpPr>
              <p:spPr>
                <a:xfrm rot="10800000">
                  <a:off x="7018598" y="1375613"/>
                  <a:ext cx="11415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449"/>
                <p:cNvCxnSpPr/>
                <p:nvPr/>
              </p:nvCxnSpPr>
              <p:spPr>
                <a:xfrm rot="10800000">
                  <a:off x="6896041" y="1500451"/>
                  <a:ext cx="114159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450"/>
                <p:cNvCxnSpPr/>
                <p:nvPr/>
              </p:nvCxnSpPr>
              <p:spPr>
                <a:xfrm rot="10800000">
                  <a:off x="6957321" y="1439167"/>
                  <a:ext cx="114159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439"/>
              <p:cNvGrpSpPr>
                <a:grpSpLocks/>
              </p:cNvGrpSpPr>
              <p:nvPr/>
            </p:nvGrpSpPr>
            <p:grpSpPr bwMode="auto">
              <a:xfrm>
                <a:off x="2569962" y="3251689"/>
                <a:ext cx="174068" cy="941246"/>
                <a:chOff x="8415437" y="1358400"/>
                <a:chExt cx="248668" cy="1344637"/>
              </a:xfrm>
            </p:grpSpPr>
            <p:cxnSp>
              <p:nvCxnSpPr>
                <p:cNvPr id="172" name="Straight Connector 440"/>
                <p:cNvCxnSpPr/>
                <p:nvPr/>
              </p:nvCxnSpPr>
              <p:spPr>
                <a:xfrm rot="16200000" flipH="1">
                  <a:off x="8110456" y="1913109"/>
                  <a:ext cx="11076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441"/>
                <p:cNvCxnSpPr/>
                <p:nvPr/>
              </p:nvCxnSpPr>
              <p:spPr>
                <a:xfrm rot="16200000" flipH="1">
                  <a:off x="8046908" y="1972123"/>
                  <a:ext cx="11076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442"/>
                <p:cNvCxnSpPr/>
                <p:nvPr/>
              </p:nvCxnSpPr>
              <p:spPr>
                <a:xfrm rot="16200000" flipH="1">
                  <a:off x="7985629" y="2031137"/>
                  <a:ext cx="11076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443"/>
                <p:cNvCxnSpPr/>
                <p:nvPr/>
              </p:nvCxnSpPr>
              <p:spPr>
                <a:xfrm rot="16200000" flipH="1">
                  <a:off x="7860804" y="2149166"/>
                  <a:ext cx="11076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444"/>
                <p:cNvCxnSpPr/>
                <p:nvPr/>
              </p:nvCxnSpPr>
              <p:spPr>
                <a:xfrm rot="16200000" flipH="1">
                  <a:off x="7922082" y="2090152"/>
                  <a:ext cx="110765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2" name="Group 521"/>
            <p:cNvGrpSpPr>
              <a:grpSpLocks/>
            </p:cNvGrpSpPr>
            <p:nvPr/>
          </p:nvGrpSpPr>
          <p:grpSpPr bwMode="auto">
            <a:xfrm>
              <a:off x="1798638" y="3508375"/>
              <a:ext cx="784225" cy="676275"/>
              <a:chOff x="3574628" y="3303240"/>
              <a:chExt cx="784308" cy="675532"/>
            </a:xfrm>
          </p:grpSpPr>
          <p:sp>
            <p:nvSpPr>
              <p:cNvPr id="253" name="Isosceles Triangle 522"/>
              <p:cNvSpPr/>
              <p:nvPr/>
            </p:nvSpPr>
            <p:spPr>
              <a:xfrm rot="20119280">
                <a:off x="3574628" y="3537932"/>
                <a:ext cx="431846" cy="399610"/>
              </a:xfrm>
              <a:prstGeom prst="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4" name="Rectangle 523"/>
              <p:cNvSpPr/>
              <p:nvPr/>
            </p:nvSpPr>
            <p:spPr>
              <a:xfrm rot="1124190">
                <a:off x="3903275" y="3303240"/>
                <a:ext cx="242914" cy="3774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5" name="Oval 524"/>
              <p:cNvSpPr/>
              <p:nvPr/>
            </p:nvSpPr>
            <p:spPr>
              <a:xfrm>
                <a:off x="4069980" y="3639420"/>
                <a:ext cx="288956" cy="33935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prstClr val="white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425"/>
              <p:cNvSpPr txBox="1"/>
              <p:nvPr/>
            </p:nvSpPr>
            <p:spPr>
              <a:xfrm>
                <a:off x="1589803" y="4217179"/>
                <a:ext cx="388323" cy="328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1" i="1" smtClean="0"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84" name="TextBox 4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803" y="4217179"/>
                <a:ext cx="388323" cy="328103"/>
              </a:xfrm>
              <a:prstGeom prst="rect">
                <a:avLst/>
              </a:prstGeom>
              <a:blipFill rotWithShape="1">
                <a:blip r:embed="rId2"/>
                <a:stretch>
                  <a:fillRect l="-3175" r="-317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5" name="正方形/長方形 284"/>
          <p:cNvSpPr/>
          <p:nvPr/>
        </p:nvSpPr>
        <p:spPr>
          <a:xfrm>
            <a:off x="2216560" y="2982042"/>
            <a:ext cx="98563" cy="100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7" name="直線コネクタ 286"/>
          <p:cNvCxnSpPr>
            <a:stCxn id="285" idx="3"/>
          </p:cNvCxnSpPr>
          <p:nvPr/>
        </p:nvCxnSpPr>
        <p:spPr>
          <a:xfrm>
            <a:off x="2315123" y="3032528"/>
            <a:ext cx="2112861" cy="25409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4" name="グループ化 313"/>
          <p:cNvGrpSpPr/>
          <p:nvPr/>
        </p:nvGrpSpPr>
        <p:grpSpPr>
          <a:xfrm>
            <a:off x="5004048" y="4423330"/>
            <a:ext cx="2582863" cy="1773238"/>
            <a:chOff x="5004048" y="4423330"/>
            <a:chExt cx="2582863" cy="1773238"/>
          </a:xfrm>
        </p:grpSpPr>
        <p:sp>
          <p:nvSpPr>
            <p:cNvPr id="290" name="正方形/長方形 289"/>
            <p:cNvSpPr/>
            <p:nvPr/>
          </p:nvSpPr>
          <p:spPr>
            <a:xfrm>
              <a:off x="5623173" y="4567793"/>
              <a:ext cx="100013" cy="152241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91" name="正方形/長方形 290"/>
            <p:cNvSpPr/>
            <p:nvPr/>
          </p:nvSpPr>
          <p:spPr>
            <a:xfrm>
              <a:off x="5839073" y="4567793"/>
              <a:ext cx="100013" cy="1522412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92" name="正方形/長方形 291"/>
            <p:cNvSpPr/>
            <p:nvPr/>
          </p:nvSpPr>
          <p:spPr>
            <a:xfrm>
              <a:off x="6054973" y="4567793"/>
              <a:ext cx="100013" cy="15224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93" name="正方形/長方形 292"/>
            <p:cNvSpPr/>
            <p:nvPr/>
          </p:nvSpPr>
          <p:spPr>
            <a:xfrm>
              <a:off x="6629648" y="4567793"/>
              <a:ext cx="101600" cy="15224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94" name="テキスト ボックス 5"/>
            <p:cNvSpPr txBox="1">
              <a:spLocks noChangeArrowheads="1"/>
            </p:cNvSpPr>
            <p:nvPr/>
          </p:nvSpPr>
          <p:spPr bwMode="auto">
            <a:xfrm>
              <a:off x="5004048" y="5169455"/>
              <a:ext cx="33813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rgbClr val="000000"/>
                  </a:solidFill>
                  <a:latin typeface="Calibri" pitchFamily="34" charset="0"/>
                </a:rPr>
                <a:t>=</a:t>
              </a:r>
              <a:endParaRPr lang="ja-JP" alt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5" name="左大かっこ 294"/>
            <p:cNvSpPr/>
            <p:nvPr/>
          </p:nvSpPr>
          <p:spPr>
            <a:xfrm>
              <a:off x="5494586" y="4469368"/>
              <a:ext cx="157162" cy="172720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左大かっこ 295"/>
            <p:cNvSpPr/>
            <p:nvPr/>
          </p:nvSpPr>
          <p:spPr>
            <a:xfrm flipH="1">
              <a:off x="6718548" y="4469368"/>
              <a:ext cx="157163" cy="1727200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テキスト ボックス 530"/>
            <p:cNvSpPr txBox="1">
              <a:spLocks noChangeArrowheads="1"/>
            </p:cNvSpPr>
            <p:nvPr/>
          </p:nvSpPr>
          <p:spPr bwMode="auto">
            <a:xfrm>
              <a:off x="6204198" y="5042455"/>
              <a:ext cx="3968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rgbClr val="000000"/>
                  </a:solidFill>
                  <a:latin typeface="Calibri" pitchFamily="34" charset="0"/>
                </a:rPr>
                <a:t>…</a:t>
              </a:r>
              <a:endParaRPr lang="ja-JP" alt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298" name="グループ化 8"/>
            <p:cNvGrpSpPr>
              <a:grpSpLocks/>
            </p:cNvGrpSpPr>
            <p:nvPr/>
          </p:nvGrpSpPr>
          <p:grpSpPr bwMode="auto">
            <a:xfrm>
              <a:off x="6996361" y="4467780"/>
              <a:ext cx="590550" cy="1350963"/>
              <a:chOff x="7460353" y="2320938"/>
              <a:chExt cx="653734" cy="1726435"/>
            </a:xfrm>
          </p:grpSpPr>
          <p:sp>
            <p:nvSpPr>
              <p:cNvPr id="299" name="左大かっこ 298"/>
              <p:cNvSpPr/>
              <p:nvPr/>
            </p:nvSpPr>
            <p:spPr>
              <a:xfrm>
                <a:off x="7460353" y="2320938"/>
                <a:ext cx="158161" cy="1726435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左大かっこ 299"/>
              <p:cNvSpPr/>
              <p:nvPr/>
            </p:nvSpPr>
            <p:spPr>
              <a:xfrm flipH="1">
                <a:off x="7955926" y="2320938"/>
                <a:ext cx="158161" cy="1726435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1" name="テキスト ボックス 11"/>
            <p:cNvSpPr txBox="1">
              <a:spLocks noChangeArrowheads="1"/>
            </p:cNvSpPr>
            <p:nvPr/>
          </p:nvSpPr>
          <p:spPr bwMode="auto">
            <a:xfrm>
              <a:off x="7061448" y="4423330"/>
              <a:ext cx="476250" cy="147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dirty="0">
                  <a:solidFill>
                    <a:srgbClr val="000000"/>
                  </a:solidFill>
                  <a:latin typeface="Calibri" pitchFamily="34" charset="0"/>
                </a:rPr>
                <a:t>0</a:t>
              </a:r>
            </a:p>
            <a:p>
              <a:pPr algn="ctr" eaLnBrk="1" hangingPunct="1"/>
              <a:r>
                <a:rPr lang="en-US" altLang="ja-JP" dirty="0" smtClean="0">
                  <a:solidFill>
                    <a:srgbClr val="000000"/>
                  </a:solidFill>
                  <a:latin typeface="Calibri" pitchFamily="34" charset="0"/>
                </a:rPr>
                <a:t>1.0</a:t>
              </a:r>
              <a:endParaRPr lang="en-US" altLang="ja-JP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en-US" altLang="ja-JP" dirty="0">
                  <a:solidFill>
                    <a:srgbClr val="000000"/>
                  </a:solidFill>
                  <a:latin typeface="Calibri" pitchFamily="34" charset="0"/>
                </a:rPr>
                <a:t>0</a:t>
              </a:r>
            </a:p>
            <a:p>
              <a:pPr algn="ctr" eaLnBrk="1" hangingPunct="1"/>
              <a:r>
                <a:rPr lang="en-US" altLang="ja-JP" dirty="0">
                  <a:solidFill>
                    <a:srgbClr val="000000"/>
                  </a:solidFill>
                  <a:latin typeface="Calibri" pitchFamily="34" charset="0"/>
                </a:rPr>
                <a:t>…</a:t>
              </a:r>
            </a:p>
            <a:p>
              <a:pPr algn="ctr" eaLnBrk="1" hangingPunct="1"/>
              <a:r>
                <a:rPr lang="en-US" altLang="ja-JP" dirty="0" smtClean="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ja-JP" alt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13" name="グループ化 312"/>
          <p:cNvGrpSpPr/>
          <p:nvPr/>
        </p:nvGrpSpPr>
        <p:grpSpPr>
          <a:xfrm>
            <a:off x="4953942" y="2573179"/>
            <a:ext cx="3888452" cy="1522412"/>
            <a:chOff x="4953942" y="2573179"/>
            <a:chExt cx="3888452" cy="1522412"/>
          </a:xfrm>
        </p:grpSpPr>
        <p:sp>
          <p:nvSpPr>
            <p:cNvPr id="4" name="正方形/長方形 3"/>
            <p:cNvSpPr/>
            <p:nvPr/>
          </p:nvSpPr>
          <p:spPr>
            <a:xfrm>
              <a:off x="5470034" y="2573179"/>
              <a:ext cx="100013" cy="152241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6336692" y="2573179"/>
              <a:ext cx="100013" cy="1522412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7338616" y="2573179"/>
              <a:ext cx="100013" cy="15224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8272907" y="2573179"/>
              <a:ext cx="101600" cy="15224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テキスト ボックス 5"/>
            <p:cNvSpPr txBox="1">
              <a:spLocks noChangeArrowheads="1"/>
            </p:cNvSpPr>
            <p:nvPr/>
          </p:nvSpPr>
          <p:spPr bwMode="auto">
            <a:xfrm>
              <a:off x="4953942" y="3104198"/>
              <a:ext cx="33813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dirty="0">
                  <a:solidFill>
                    <a:srgbClr val="000000"/>
                  </a:solidFill>
                  <a:latin typeface="Calibri" pitchFamily="34" charset="0"/>
                </a:rPr>
                <a:t>=</a:t>
              </a:r>
              <a:endParaRPr lang="ja-JP" altLang="en-US" sz="2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2" name="テキスト ボックス 5"/>
            <p:cNvSpPr txBox="1">
              <a:spLocks noChangeArrowheads="1"/>
            </p:cNvSpPr>
            <p:nvPr/>
          </p:nvSpPr>
          <p:spPr bwMode="auto">
            <a:xfrm>
              <a:off x="7920435" y="310355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dirty="0" smtClean="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ja-JP" altLang="en-US" sz="2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3" name="正方形/長方形 302"/>
            <p:cNvSpPr/>
            <p:nvPr/>
          </p:nvSpPr>
          <p:spPr>
            <a:xfrm>
              <a:off x="5583965" y="3149719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Calibri" pitchFamily="34" charset="0"/>
                </a:rPr>
                <a:t>x 0</a:t>
              </a:r>
              <a:endParaRPr lang="ja-JP" altLang="en-US" dirty="0"/>
            </a:p>
          </p:txBody>
        </p:sp>
        <p:sp>
          <p:nvSpPr>
            <p:cNvPr id="304" name="正方形/長方形 303"/>
            <p:cNvSpPr/>
            <p:nvPr/>
          </p:nvSpPr>
          <p:spPr>
            <a:xfrm>
              <a:off x="6433191" y="3149719"/>
              <a:ext cx="628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Calibri" pitchFamily="34" charset="0"/>
                </a:rPr>
                <a:t>x </a:t>
              </a:r>
              <a:r>
                <a:rPr lang="en-US" altLang="ja-JP" dirty="0" smtClean="0">
                  <a:solidFill>
                    <a:srgbClr val="000000"/>
                  </a:solidFill>
                  <a:latin typeface="Calibri" pitchFamily="34" charset="0"/>
                </a:rPr>
                <a:t>1.0</a:t>
              </a:r>
              <a:endParaRPr lang="ja-JP" altLang="en-US" dirty="0"/>
            </a:p>
          </p:txBody>
        </p:sp>
        <p:sp>
          <p:nvSpPr>
            <p:cNvPr id="305" name="正方形/長方形 304"/>
            <p:cNvSpPr/>
            <p:nvPr/>
          </p:nvSpPr>
          <p:spPr>
            <a:xfrm>
              <a:off x="7452547" y="3149719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Calibri" pitchFamily="34" charset="0"/>
                </a:rPr>
                <a:t>x 0</a:t>
              </a:r>
              <a:endParaRPr lang="ja-JP" altLang="en-US" dirty="0"/>
            </a:p>
          </p:txBody>
        </p:sp>
        <p:sp>
          <p:nvSpPr>
            <p:cNvPr id="306" name="正方形/長方形 305"/>
            <p:cNvSpPr/>
            <p:nvPr/>
          </p:nvSpPr>
          <p:spPr>
            <a:xfrm>
              <a:off x="8388424" y="3149719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Calibri" pitchFamily="34" charset="0"/>
                </a:rPr>
                <a:t>x 0</a:t>
              </a:r>
              <a:endParaRPr lang="ja-JP" altLang="en-US" dirty="0"/>
            </a:p>
          </p:txBody>
        </p:sp>
        <p:sp>
          <p:nvSpPr>
            <p:cNvPr id="307" name="テキスト ボックス 5"/>
            <p:cNvSpPr txBox="1">
              <a:spLocks noChangeArrowheads="1"/>
            </p:cNvSpPr>
            <p:nvPr/>
          </p:nvSpPr>
          <p:spPr bwMode="auto">
            <a:xfrm>
              <a:off x="6937247" y="310355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dirty="0" smtClean="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ja-JP" altLang="en-US" sz="2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8" name="テキスト ボックス 5"/>
            <p:cNvSpPr txBox="1">
              <a:spLocks noChangeArrowheads="1"/>
            </p:cNvSpPr>
            <p:nvPr/>
          </p:nvSpPr>
          <p:spPr bwMode="auto">
            <a:xfrm>
              <a:off x="5940152" y="310355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 dirty="0" smtClean="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endParaRPr lang="ja-JP" altLang="en-US" sz="2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311" name="左中かっこ 310"/>
          <p:cNvSpPr/>
          <p:nvPr/>
        </p:nvSpPr>
        <p:spPr>
          <a:xfrm rot="2525665" flipH="1">
            <a:off x="3084909" y="3524408"/>
            <a:ext cx="218993" cy="564550"/>
          </a:xfrm>
          <a:prstGeom prst="lef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左中かっこ 311"/>
          <p:cNvSpPr/>
          <p:nvPr/>
        </p:nvSpPr>
        <p:spPr>
          <a:xfrm>
            <a:off x="4475854" y="2330083"/>
            <a:ext cx="196094" cy="1996062"/>
          </a:xfrm>
          <a:prstGeom prst="lef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36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5" grpId="0" animBg="1"/>
      <p:bldP spid="311" grpId="0" animBg="1"/>
      <p:bldP spid="3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Two-step approach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Estimate </a:t>
            </a:r>
            <a:r>
              <a:rPr kumimoji="1" lang="en-US" altLang="ja-JP" b="1" dirty="0" smtClean="0"/>
              <a:t>basis functions</a:t>
            </a:r>
            <a:r>
              <a:rPr kumimoji="1" lang="en-US" altLang="ja-JP" dirty="0" smtClean="0"/>
              <a:t> from </a:t>
            </a:r>
            <a:r>
              <a:rPr kumimoji="1" lang="en-US" altLang="ja-JP" b="1" dirty="0" err="1" smtClean="0"/>
              <a:t>hyperspectral</a:t>
            </a:r>
            <a:r>
              <a:rPr kumimoji="1" lang="en-US" altLang="ja-JP" b="1" dirty="0" smtClean="0"/>
              <a:t> image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For each pixel in </a:t>
            </a:r>
            <a:r>
              <a:rPr kumimoji="1" lang="en-US" altLang="ja-JP" b="1" dirty="0" smtClean="0"/>
              <a:t>high-res RGB image</a:t>
            </a:r>
            <a:r>
              <a:rPr kumimoji="1" lang="en-US" altLang="ja-JP" dirty="0" smtClean="0"/>
              <a:t>, estimate coefficients for the basis functions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81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184</TotalTime>
  <Words>459</Words>
  <Application>Microsoft Office PowerPoint</Application>
  <PresentationFormat>画面に合わせる (4:3)</PresentationFormat>
  <Paragraphs>155</Paragraphs>
  <Slides>25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アーバン</vt:lpstr>
      <vt:lpstr>PowerPoint プレゼンテーション</vt:lpstr>
      <vt:lpstr>High-resolution Hyperspectral Imaging via Matrix Factorization</vt:lpstr>
      <vt:lpstr>Giga-pixel Camera</vt:lpstr>
      <vt:lpstr>Spectrum</vt:lpstr>
      <vt:lpstr>RGB vs. Spectrum</vt:lpstr>
      <vt:lpstr>Approach</vt:lpstr>
      <vt:lpstr>Problem formulation</vt:lpstr>
      <vt:lpstr>Representation: Basis function</vt:lpstr>
      <vt:lpstr>Two-step approach</vt:lpstr>
      <vt:lpstr>1: Limited number of materials</vt:lpstr>
      <vt:lpstr>2: Sparsity in high-res image</vt:lpstr>
      <vt:lpstr>Simulation experiments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HS camera</vt:lpstr>
      <vt:lpstr>Real data experiment</vt:lpstr>
      <vt:lpstr>Summary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High-resolution Hyperspectral Imaging via Matrix Factorization</dc:title>
  <dc:creator>rei</dc:creator>
  <cp:lastModifiedBy>rei</cp:lastModifiedBy>
  <cp:revision>19</cp:revision>
  <dcterms:created xsi:type="dcterms:W3CDTF">2011-03-11T13:15:31Z</dcterms:created>
  <dcterms:modified xsi:type="dcterms:W3CDTF">2011-06-19T06:31:19Z</dcterms:modified>
</cp:coreProperties>
</file>